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450" r:id="rId15"/>
    <p:sldId id="271" r:id="rId16"/>
    <p:sldId id="272" r:id="rId17"/>
    <p:sldId id="273" r:id="rId18"/>
    <p:sldId id="274" r:id="rId19"/>
    <p:sldId id="275" r:id="rId20"/>
    <p:sldId id="386" r:id="rId21"/>
    <p:sldId id="38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6" r:id="rId31"/>
    <p:sldId id="288" r:id="rId32"/>
    <p:sldId id="289" r:id="rId33"/>
    <p:sldId id="457" r:id="rId34"/>
    <p:sldId id="458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459" r:id="rId44"/>
    <p:sldId id="301" r:id="rId45"/>
    <p:sldId id="302" r:id="rId46"/>
    <p:sldId id="303" r:id="rId47"/>
    <p:sldId id="424" r:id="rId48"/>
    <p:sldId id="425" r:id="rId49"/>
    <p:sldId id="426" r:id="rId50"/>
    <p:sldId id="427" r:id="rId51"/>
    <p:sldId id="311" r:id="rId52"/>
    <p:sldId id="428" r:id="rId53"/>
    <p:sldId id="429" r:id="rId54"/>
    <p:sldId id="430" r:id="rId55"/>
    <p:sldId id="432" r:id="rId56"/>
    <p:sldId id="433" r:id="rId57"/>
    <p:sldId id="451" r:id="rId58"/>
    <p:sldId id="452" r:id="rId59"/>
    <p:sldId id="316" r:id="rId60"/>
    <p:sldId id="438" r:id="rId61"/>
    <p:sldId id="436" r:id="rId62"/>
    <p:sldId id="463" r:id="rId63"/>
    <p:sldId id="437" r:id="rId64"/>
    <p:sldId id="439" r:id="rId65"/>
    <p:sldId id="320" r:id="rId66"/>
    <p:sldId id="440" r:id="rId67"/>
    <p:sldId id="441" r:id="rId68"/>
    <p:sldId id="442" r:id="rId69"/>
    <p:sldId id="443" r:id="rId70"/>
    <p:sldId id="444" r:id="rId71"/>
    <p:sldId id="445" r:id="rId72"/>
    <p:sldId id="446" r:id="rId73"/>
    <p:sldId id="447" r:id="rId74"/>
    <p:sldId id="448" r:id="rId75"/>
    <p:sldId id="449" r:id="rId76"/>
    <p:sldId id="453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454" r:id="rId85"/>
    <p:sldId id="455" r:id="rId86"/>
    <p:sldId id="456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413" r:id="rId95"/>
    <p:sldId id="346" r:id="rId96"/>
    <p:sldId id="347" r:id="rId97"/>
    <p:sldId id="348" r:id="rId98"/>
    <p:sldId id="349" r:id="rId99"/>
    <p:sldId id="350" r:id="rId100"/>
    <p:sldId id="351" r:id="rId101"/>
    <p:sldId id="353" r:id="rId102"/>
    <p:sldId id="354" r:id="rId103"/>
    <p:sldId id="355" r:id="rId104"/>
    <p:sldId id="464" r:id="rId105"/>
    <p:sldId id="356" r:id="rId106"/>
    <p:sldId id="357" r:id="rId107"/>
    <p:sldId id="358" r:id="rId108"/>
    <p:sldId id="359" r:id="rId109"/>
    <p:sldId id="360" r:id="rId110"/>
    <p:sldId id="363" r:id="rId111"/>
    <p:sldId id="361" r:id="rId112"/>
    <p:sldId id="362" r:id="rId113"/>
    <p:sldId id="364" r:id="rId114"/>
    <p:sldId id="365" r:id="rId115"/>
    <p:sldId id="366" r:id="rId116"/>
    <p:sldId id="367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414" r:id="rId129"/>
    <p:sldId id="380" r:id="rId130"/>
    <p:sldId id="381" r:id="rId131"/>
    <p:sldId id="382" r:id="rId132"/>
    <p:sldId id="383" r:id="rId133"/>
    <p:sldId id="384" r:id="rId134"/>
    <p:sldId id="468" r:id="rId135"/>
    <p:sldId id="385" r:id="rId136"/>
    <p:sldId id="389" r:id="rId137"/>
    <p:sldId id="465" r:id="rId138"/>
    <p:sldId id="466" r:id="rId139"/>
    <p:sldId id="390" r:id="rId140"/>
    <p:sldId id="467" r:id="rId141"/>
    <p:sldId id="391" r:id="rId142"/>
    <p:sldId id="392" r:id="rId143"/>
    <p:sldId id="393" r:id="rId144"/>
    <p:sldId id="394" r:id="rId145"/>
    <p:sldId id="395" r:id="rId146"/>
    <p:sldId id="396" r:id="rId147"/>
    <p:sldId id="415" r:id="rId148"/>
    <p:sldId id="397" r:id="rId149"/>
    <p:sldId id="398" r:id="rId150"/>
    <p:sldId id="399" r:id="rId151"/>
    <p:sldId id="400" r:id="rId152"/>
    <p:sldId id="406" r:id="rId153"/>
    <p:sldId id="408" r:id="rId154"/>
    <p:sldId id="469" r:id="rId155"/>
    <p:sldId id="407" r:id="rId156"/>
    <p:sldId id="416" r:id="rId157"/>
    <p:sldId id="409" r:id="rId158"/>
    <p:sldId id="410" r:id="rId159"/>
    <p:sldId id="418" r:id="rId160"/>
    <p:sldId id="419" r:id="rId161"/>
    <p:sldId id="420" r:id="rId162"/>
    <p:sldId id="421" r:id="rId163"/>
    <p:sldId id="422" r:id="rId164"/>
    <p:sldId id="423" r:id="rId165"/>
    <p:sldId id="470" r:id="rId166"/>
    <p:sldId id="471" r:id="rId167"/>
    <p:sldId id="472" r:id="rId168"/>
    <p:sldId id="473" r:id="rId169"/>
    <p:sldId id="474" r:id="rId170"/>
    <p:sldId id="401" r:id="rId17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26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DA6E7-6CEC-4CAF-8064-7B48AB9AD4B5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944BA-910C-495B-8962-0A11AC58722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25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10000400" y="673"/>
            <a:ext cx="2191600" cy="21916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" y="654"/>
            <a:ext cx="6871607" cy="6845865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6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5E02C-1D04-C434-4012-E91BF6D3D1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53B799D-7CE0-4D6F-98EE-022F8631D5F0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635C2A-909A-0981-65DD-B67627BD9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5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1098467" y="3524165"/>
            <a:ext cx="6368000" cy="1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436DB-340F-4646-13CF-32D4D213E6B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43C375A-811A-4C17-97F8-125BAE51E0F3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EA074-83FF-2A59-9E72-8DEB7C8D263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10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60905-4AF1-4212-7A94-81502EEF8A5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B1ACF2A-A98F-4E48-BB8F-B5837B0C9B06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192D9-E47E-4BA2-F2BD-45C43EE73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8681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5875200" y="1"/>
            <a:ext cx="6316800" cy="6857420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098467" y="2737333"/>
            <a:ext cx="6116000" cy="1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0322E1-1580-77E1-1968-C1D465C642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9EAAAD6-8934-45BC-B3C3-68E0732009DD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FDD5-75D2-F22A-0239-47782139EB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01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2C6A1-8DB4-CC61-9F25-552C981AC8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5618C55-91E4-46EA-87CF-E7BC5EBBB2D2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70957-C740-2757-2171-2AB52CD73CD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82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6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27596-14F9-142A-C6EE-E8288E24546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F09990A-6B07-4A42-A0AF-08E7385DE253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A97D-91AA-8A52-C97E-9F3BDF95E66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284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84FE6-DBA5-DB3C-A653-C0ED8520414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B6D2EF2-1894-42B0-8A7D-AA649BA6AE51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B3D48-E7F2-DEE3-3035-24E59946D7E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98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3DCDD-2FBE-84CF-1266-B4597B7005E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E25E267-71AA-4F5E-A297-D0F664CBBFCF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A6E3F-03B5-A012-AA3C-51E8681E66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5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5875200" y="0"/>
            <a:ext cx="6316800" cy="68580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000" cy="4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F07798-DE50-15C8-656C-CA61E9C8313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C57B58A-E15B-42E8-B683-8F0402F9D9F5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35FA4-1B4D-27D1-9652-2771001ADF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0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400" cy="2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400" cy="6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400" cy="31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6403A9-CB77-6F63-E8A2-1C909EE5338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63BEB26-AD4D-4E95-A790-5286FC459DCE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16977-77CE-7C1B-80DA-950BC5B3F9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10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1" y="5504763"/>
            <a:ext cx="931900" cy="912876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000" cy="6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158AE-3BA6-5196-9F05-10AA6EB27DF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A808E33-1E27-4EA2-947C-7CB170F12CCF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4A692-F0C9-AF1C-145C-A45885A71D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79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D2A5901E-C243-401B-B4FE-7878FCBD48ED}" type="slidenum">
              <a:rPr lang="de-DE" smtClean="0"/>
              <a:t>‹#›</a:t>
            </a:fld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DD238-3295-044E-F400-315BD3066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FCF94-C078-495C-A8A6-85B877F06659}" type="datetime1">
              <a:rPr lang="de-DE" smtClean="0"/>
              <a:t>17.06.2024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2F10F-A83E-3417-0420-ACEC0274A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2574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980B-A2ED-E6BF-A8E8-BECC7CC538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RUSTikales Rust for advanced coders</a:t>
            </a:r>
          </a:p>
        </p:txBody>
      </p:sp>
    </p:spTree>
    <p:extLst>
      <p:ext uri="{BB962C8B-B14F-4D97-AF65-F5344CB8AC3E}">
        <p14:creationId xmlns:p14="http://schemas.microsoft.com/office/powerpoint/2010/main" val="2510955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Depending on the context, they are interpreted differently</a:t>
            </a:r>
          </a:p>
        </p:txBody>
      </p:sp>
    </p:spTree>
    <p:extLst>
      <p:ext uri="{BB962C8B-B14F-4D97-AF65-F5344CB8AC3E}">
        <p14:creationId xmlns:p14="http://schemas.microsoft.com/office/powerpoint/2010/main" val="4504660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>
                <a:solidFill>
                  <a:schemeClr val="bg1"/>
                </a:solidFill>
              </a:rPr>
              <a:t> are often used to generate complex code which </a:t>
            </a: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chemeClr val="bg1"/>
                </a:solidFill>
              </a:rPr>
              <a:t>isn‘t able to handle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three types of </a:t>
            </a:r>
            <a:r>
              <a:rPr lang="de-DE" dirty="0">
                <a:solidFill>
                  <a:srgbClr val="FFFF00"/>
                </a:solidFill>
              </a:rPr>
              <a:t>Procedural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Function-like macros </a:t>
            </a:r>
            <a:r>
              <a:rPr lang="de-DE" dirty="0">
                <a:solidFill>
                  <a:schemeClr val="bg1"/>
                </a:solidFill>
              </a:rPr>
              <a:t>– Just like declarative macros, invoked using</a:t>
            </a:r>
            <a:r>
              <a:rPr lang="de-DE" dirty="0">
                <a:solidFill>
                  <a:srgbClr val="00FF00"/>
                </a:solidFill>
              </a:rPr>
              <a:t> macro_name!()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Derive macros </a:t>
            </a:r>
            <a:r>
              <a:rPr lang="de-DE" dirty="0">
                <a:solidFill>
                  <a:schemeClr val="bg1"/>
                </a:solidFill>
              </a:rPr>
              <a:t>– Reduces boilerplate, </a:t>
            </a:r>
            <a:r>
              <a:rPr lang="de-DE" dirty="0">
                <a:solidFill>
                  <a:srgbClr val="00FF00"/>
                </a:solidFill>
              </a:rPr>
              <a:t>used to implement traits</a:t>
            </a:r>
            <a:r>
              <a:rPr lang="de-DE" dirty="0">
                <a:solidFill>
                  <a:schemeClr val="bg1"/>
                </a:solidFill>
              </a:rPr>
              <a:t> for structs and enums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Attribute macros </a:t>
            </a:r>
            <a:r>
              <a:rPr lang="de-DE" dirty="0">
                <a:solidFill>
                  <a:schemeClr val="bg1"/>
                </a:solidFill>
              </a:rPr>
              <a:t>– Allows us to </a:t>
            </a:r>
            <a:r>
              <a:rPr lang="de-DE" dirty="0">
                <a:solidFill>
                  <a:srgbClr val="00FF00"/>
                </a:solidFill>
              </a:rPr>
              <a:t>define outer attributes</a:t>
            </a:r>
            <a:r>
              <a:rPr lang="de-DE" dirty="0">
                <a:solidFill>
                  <a:schemeClr val="bg1"/>
                </a:solidFill>
              </a:rPr>
              <a:t>, which we can attach to items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7766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</p:spTree>
    <p:extLst>
      <p:ext uri="{BB962C8B-B14F-4D97-AF65-F5344CB8AC3E}">
        <p14:creationId xmlns:p14="http://schemas.microsoft.com/office/powerpoint/2010/main" val="10753078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54B7D-F8EA-6AD6-DAF3-74A4CE678E62}"/>
              </a:ext>
            </a:extLst>
          </p:cNvPr>
          <p:cNvSpPr/>
          <p:nvPr/>
        </p:nvSpPr>
        <p:spPr>
          <a:xfrm>
            <a:off x="1213776" y="3053371"/>
            <a:ext cx="3491154" cy="3756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4417494" y="3730107"/>
            <a:ext cx="3357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Procedural macros are normal functions</a:t>
            </a:r>
          </a:p>
        </p:txBody>
      </p:sp>
    </p:spTree>
    <p:extLst>
      <p:ext uri="{BB962C8B-B14F-4D97-AF65-F5344CB8AC3E}">
        <p14:creationId xmlns:p14="http://schemas.microsoft.com/office/powerpoint/2010/main" val="477105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54B7D-F8EA-6AD6-DAF3-74A4CE678E62}"/>
              </a:ext>
            </a:extLst>
          </p:cNvPr>
          <p:cNvSpPr/>
          <p:nvPr/>
        </p:nvSpPr>
        <p:spPr>
          <a:xfrm>
            <a:off x="1213776" y="2682777"/>
            <a:ext cx="2286724" cy="3926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3951022" y="3730107"/>
            <a:ext cx="42899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Procedural macros are normal functions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The attribute in front declares the type of the macro: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proc_macro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Function-like macro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proc_macro_derive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Derive macro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proc_macro_attribute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Attribute macro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8019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54B7D-F8EA-6AD6-DAF3-74A4CE678E62}"/>
              </a:ext>
            </a:extLst>
          </p:cNvPr>
          <p:cNvSpPr/>
          <p:nvPr/>
        </p:nvSpPr>
        <p:spPr>
          <a:xfrm>
            <a:off x="1213776" y="2682777"/>
            <a:ext cx="2286724" cy="3926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EAF3F-39D1-BA07-73A9-36006A37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81" y="4853607"/>
            <a:ext cx="4582035" cy="588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66041C-D74B-06C4-C6B5-4C74E7C13385}"/>
              </a:ext>
            </a:extLst>
          </p:cNvPr>
          <p:cNvSpPr txBox="1"/>
          <p:nvPr/>
        </p:nvSpPr>
        <p:spPr>
          <a:xfrm>
            <a:off x="3804981" y="4545830"/>
            <a:ext cx="26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proc_macro</a:t>
            </a:r>
            <a:r>
              <a:rPr lang="de-DE" dirty="0">
                <a:solidFill>
                  <a:schemeClr val="bg1"/>
                </a:solidFill>
              </a:rPr>
              <a:t>s are used like this:</a:t>
            </a:r>
          </a:p>
        </p:txBody>
      </p:sp>
    </p:spTree>
    <p:extLst>
      <p:ext uri="{BB962C8B-B14F-4D97-AF65-F5344CB8AC3E}">
        <p14:creationId xmlns:p14="http://schemas.microsoft.com/office/powerpoint/2010/main" val="14989679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3307435" y="3730107"/>
            <a:ext cx="5577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Each type comes with a function signature that needs to be satisfied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Here: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proc_macro </a:t>
            </a:r>
            <a:r>
              <a:rPr lang="de-DE" dirty="0">
                <a:solidFill>
                  <a:schemeClr val="bg1"/>
                </a:solidFill>
              </a:rPr>
              <a:t>requires </a:t>
            </a:r>
            <a:r>
              <a:rPr lang="de-DE" dirty="0">
                <a:solidFill>
                  <a:srgbClr val="00FF00"/>
                </a:solidFill>
              </a:rPr>
              <a:t>one argument of type TokenStream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proc_macro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requires us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return a value of type TokenStream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783E94-549C-E17F-5DB4-1C1171F311D1}"/>
              </a:ext>
            </a:extLst>
          </p:cNvPr>
          <p:cNvSpPr/>
          <p:nvPr/>
        </p:nvSpPr>
        <p:spPr>
          <a:xfrm flipH="1">
            <a:off x="4704930" y="3053371"/>
            <a:ext cx="5973812" cy="3756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5063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3307435" y="3730107"/>
            <a:ext cx="5577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Each type comes with a function signature that needs to be satisfied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Here: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</a:rPr>
              <a:t>proc_macro </a:t>
            </a:r>
            <a:r>
              <a:rPr lang="de-DE" dirty="0">
                <a:solidFill>
                  <a:schemeClr val="bg1"/>
                </a:solidFill>
              </a:rPr>
              <a:t>requires </a:t>
            </a:r>
            <a:r>
              <a:rPr lang="de-DE" dirty="0">
                <a:solidFill>
                  <a:srgbClr val="00FF00"/>
                </a:solidFill>
              </a:rPr>
              <a:t>one argument of type TokenStream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proc_macro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requires us to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return a value of type TokenStream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If the signature doesn‘t match, the library will not compile.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4DEFC-3A96-53CC-9FB9-57F482A56082}"/>
              </a:ext>
            </a:extLst>
          </p:cNvPr>
          <p:cNvSpPr/>
          <p:nvPr/>
        </p:nvSpPr>
        <p:spPr>
          <a:xfrm flipH="1">
            <a:off x="4704930" y="3053371"/>
            <a:ext cx="5973812" cy="3756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382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5196369" y="3585092"/>
            <a:ext cx="3508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chemeClr val="bg1"/>
                </a:solidFill>
              </a:rPr>
              <a:t>don‘t work with tree nodes, they </a:t>
            </a:r>
            <a:r>
              <a:rPr lang="de-DE" dirty="0">
                <a:solidFill>
                  <a:srgbClr val="00FF00"/>
                </a:solidFill>
              </a:rPr>
              <a:t>work with a TokenStream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B52936-7200-2AF9-5419-CEC3D06774E5}"/>
              </a:ext>
            </a:extLst>
          </p:cNvPr>
          <p:cNvSpPr/>
          <p:nvPr/>
        </p:nvSpPr>
        <p:spPr>
          <a:xfrm flipH="1">
            <a:off x="5985896" y="3053371"/>
            <a:ext cx="1929505" cy="3756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1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71117-79EB-D85A-0E61-82FE9124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76" y="1595165"/>
            <a:ext cx="9764447" cy="25652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A97790-1B01-FD25-299E-F9A5F4F5B25B}"/>
              </a:ext>
            </a:extLst>
          </p:cNvPr>
          <p:cNvSpPr txBox="1"/>
          <p:nvPr/>
        </p:nvSpPr>
        <p:spPr>
          <a:xfrm>
            <a:off x="10415248" y="1595165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254B7D-F8EA-6AD6-DAF3-74A4CE678E62}"/>
              </a:ext>
            </a:extLst>
          </p:cNvPr>
          <p:cNvSpPr/>
          <p:nvPr/>
        </p:nvSpPr>
        <p:spPr>
          <a:xfrm>
            <a:off x="1213775" y="1595165"/>
            <a:ext cx="4792261" cy="7089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9E0D4-F6DF-66B6-7B77-6C2EDDA5A405}"/>
              </a:ext>
            </a:extLst>
          </p:cNvPr>
          <p:cNvSpPr txBox="1"/>
          <p:nvPr/>
        </p:nvSpPr>
        <p:spPr>
          <a:xfrm>
            <a:off x="4708958" y="2354563"/>
            <a:ext cx="560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TokenStream</a:t>
            </a:r>
            <a:r>
              <a:rPr lang="de-DE" dirty="0">
                <a:solidFill>
                  <a:schemeClr val="bg1"/>
                </a:solidFill>
              </a:rPr>
              <a:t> is a type defined in the </a:t>
            </a:r>
            <a:r>
              <a:rPr lang="de-DE" dirty="0">
                <a:solidFill>
                  <a:srgbClr val="00FF00"/>
                </a:solidFill>
              </a:rPr>
              <a:t>crate proc_macro, which is part of the standard library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FFFF00"/>
                </a:solidFill>
              </a:rPr>
              <a:t>no third-party libraries required</a:t>
            </a:r>
          </a:p>
        </p:txBody>
      </p:sp>
    </p:spTree>
    <p:extLst>
      <p:ext uri="{BB962C8B-B14F-4D97-AF65-F5344CB8AC3E}">
        <p14:creationId xmlns:p14="http://schemas.microsoft.com/office/powerpoint/2010/main" val="23478186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22751-7FC5-92A3-4038-2FA732CF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0" y="1302324"/>
            <a:ext cx="9694520" cy="42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58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</p:txBody>
      </p:sp>
    </p:spTree>
    <p:extLst>
      <p:ext uri="{BB962C8B-B14F-4D97-AF65-F5344CB8AC3E}">
        <p14:creationId xmlns:p14="http://schemas.microsoft.com/office/powerpoint/2010/main" val="5150356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22751-7FC5-92A3-4038-2FA732CF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0" y="1302324"/>
            <a:ext cx="9694520" cy="42533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AF9B19-C9D9-C69E-87CB-E080FAE5F849}"/>
              </a:ext>
            </a:extLst>
          </p:cNvPr>
          <p:cNvSpPr/>
          <p:nvPr/>
        </p:nvSpPr>
        <p:spPr>
          <a:xfrm>
            <a:off x="6498485" y="1382808"/>
            <a:ext cx="3963515" cy="5075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3A4CE-2679-5977-2568-3CFAFE7921AD}"/>
              </a:ext>
            </a:extLst>
          </p:cNvPr>
          <p:cNvSpPr txBox="1"/>
          <p:nvPr/>
        </p:nvSpPr>
        <p:spPr>
          <a:xfrm>
            <a:off x="6251392" y="1926970"/>
            <a:ext cx="4457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final TokenStream we receive (and must return) is </a:t>
            </a:r>
            <a:r>
              <a:rPr lang="de-DE" dirty="0">
                <a:solidFill>
                  <a:srgbClr val="00FF00"/>
                </a:solidFill>
              </a:rPr>
              <a:t>a sequence of TokenTrees, or a sequence of tokens</a:t>
            </a:r>
          </a:p>
        </p:txBody>
      </p:sp>
    </p:spTree>
    <p:extLst>
      <p:ext uri="{BB962C8B-B14F-4D97-AF65-F5344CB8AC3E}">
        <p14:creationId xmlns:p14="http://schemas.microsoft.com/office/powerpoint/2010/main" val="32615696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22751-7FC5-92A3-4038-2FA732CF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0" y="1302324"/>
            <a:ext cx="9694520" cy="42533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4B1444-EFFE-3F65-E1F3-C56EF146F82F}"/>
              </a:ext>
            </a:extLst>
          </p:cNvPr>
          <p:cNvSpPr/>
          <p:nvPr/>
        </p:nvSpPr>
        <p:spPr>
          <a:xfrm>
            <a:off x="4038600" y="2586100"/>
            <a:ext cx="1391405" cy="5075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CCFFA4-4980-0FC2-06C3-E86F2A1F6C81}"/>
              </a:ext>
            </a:extLst>
          </p:cNvPr>
          <p:cNvSpPr/>
          <p:nvPr/>
        </p:nvSpPr>
        <p:spPr>
          <a:xfrm>
            <a:off x="4038600" y="3195362"/>
            <a:ext cx="1391405" cy="5075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F2598-77B4-225F-0E99-64783FC3B248}"/>
              </a:ext>
            </a:extLst>
          </p:cNvPr>
          <p:cNvSpPr/>
          <p:nvPr/>
        </p:nvSpPr>
        <p:spPr>
          <a:xfrm>
            <a:off x="4581735" y="3804624"/>
            <a:ext cx="1956024" cy="5075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A8F277-5C23-9481-C374-4C004558618D}"/>
              </a:ext>
            </a:extLst>
          </p:cNvPr>
          <p:cNvSpPr txBox="1"/>
          <p:nvPr/>
        </p:nvSpPr>
        <p:spPr>
          <a:xfrm>
            <a:off x="7067826" y="2695630"/>
            <a:ext cx="3530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Fundamental tokens in Rust: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Ident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Identifiers and keywords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Punct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Single characters such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+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or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–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Literal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: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“Hello“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‘a‘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123u16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4829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22751-7FC5-92A3-4038-2FA732CF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0" y="1302324"/>
            <a:ext cx="9694520" cy="4253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8F277-5C23-9481-C374-4C004558618D}"/>
              </a:ext>
            </a:extLst>
          </p:cNvPr>
          <p:cNvSpPr txBox="1"/>
          <p:nvPr/>
        </p:nvSpPr>
        <p:spPr>
          <a:xfrm>
            <a:off x="5935904" y="4375537"/>
            <a:ext cx="39549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TokenStream which is surrounded by delimiters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Delimiter =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() {} []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(4 + 5)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{ let x = 0; }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AF9B19-C9D9-C69E-87CB-E080FAE5F849}"/>
              </a:ext>
            </a:extLst>
          </p:cNvPr>
          <p:cNvSpPr/>
          <p:nvPr/>
        </p:nvSpPr>
        <p:spPr>
          <a:xfrm>
            <a:off x="3996976" y="4413886"/>
            <a:ext cx="1433029" cy="5075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1949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3" y="798307"/>
            <a:ext cx="9996634" cy="5261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531342" y="798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</p:spTree>
    <p:extLst>
      <p:ext uri="{BB962C8B-B14F-4D97-AF65-F5344CB8AC3E}">
        <p14:creationId xmlns:p14="http://schemas.microsoft.com/office/powerpoint/2010/main" val="1813374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3" y="798307"/>
            <a:ext cx="9996634" cy="5261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531342" y="798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FF7D3-3832-FF3B-87B9-B730149A2D69}"/>
              </a:ext>
            </a:extLst>
          </p:cNvPr>
          <p:cNvSpPr txBox="1"/>
          <p:nvPr/>
        </p:nvSpPr>
        <p:spPr>
          <a:xfrm>
            <a:off x="4976834" y="4523661"/>
            <a:ext cx="6117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can now write normal Rust code, and work with the given TokenStream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Here we just </a:t>
            </a:r>
            <a:r>
              <a:rPr lang="de-DE" dirty="0">
                <a:solidFill>
                  <a:srgbClr val="FFFF00"/>
                </a:solidFill>
              </a:rPr>
              <a:t>iterate over the stream, and print each entry</a:t>
            </a:r>
          </a:p>
        </p:txBody>
      </p:sp>
    </p:spTree>
    <p:extLst>
      <p:ext uri="{BB962C8B-B14F-4D97-AF65-F5344CB8AC3E}">
        <p14:creationId xmlns:p14="http://schemas.microsoft.com/office/powerpoint/2010/main" val="3848768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3" y="798307"/>
            <a:ext cx="9996634" cy="52613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531342" y="798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240965-8239-D0CA-0621-33DADB2F5658}"/>
              </a:ext>
            </a:extLst>
          </p:cNvPr>
          <p:cNvSpPr txBox="1"/>
          <p:nvPr/>
        </p:nvSpPr>
        <p:spPr>
          <a:xfrm>
            <a:off x="4976834" y="4523661"/>
            <a:ext cx="61174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can now write normal Rust code, and work with the given TokenStream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Here we just </a:t>
            </a:r>
            <a:r>
              <a:rPr lang="de-DE" dirty="0">
                <a:solidFill>
                  <a:srgbClr val="FFFF00"/>
                </a:solidFill>
              </a:rPr>
              <a:t>iterate over the stream, and print each entry</a:t>
            </a:r>
            <a:br>
              <a:rPr lang="de-DE" dirty="0">
                <a:solidFill>
                  <a:schemeClr val="bg1"/>
                </a:solidFill>
              </a:rPr>
            </a:b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and return nothing. This macro </a:t>
            </a:r>
            <a:r>
              <a:rPr lang="de-DE" dirty="0">
                <a:solidFill>
                  <a:srgbClr val="00FF00"/>
                </a:solidFill>
              </a:rPr>
              <a:t>did not generate any code </a:t>
            </a:r>
            <a:r>
              <a:rPr lang="de-DE" dirty="0">
                <a:solidFill>
                  <a:schemeClr val="bg1"/>
                </a:solidFill>
              </a:rPr>
              <a:t>:^)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435C65-0193-FC0B-C6BE-F1781C365406}"/>
              </a:ext>
            </a:extLst>
          </p:cNvPr>
          <p:cNvSpPr/>
          <p:nvPr/>
        </p:nvSpPr>
        <p:spPr>
          <a:xfrm>
            <a:off x="1643503" y="5446118"/>
            <a:ext cx="2787510" cy="33434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2520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35" y="448740"/>
            <a:ext cx="5504527" cy="2897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980787" y="30380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CFFC-DA7E-925F-765F-80F1BD4D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8" y="540383"/>
            <a:ext cx="4966764" cy="2713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C7A8F-55DE-0FDC-6A75-D119C87BCBB8}"/>
              </a:ext>
            </a:extLst>
          </p:cNvPr>
          <p:cNvSpPr txBox="1"/>
          <p:nvPr/>
        </p:nvSpPr>
        <p:spPr>
          <a:xfrm>
            <a:off x="4943317" y="294643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</p:spTree>
    <p:extLst>
      <p:ext uri="{BB962C8B-B14F-4D97-AF65-F5344CB8AC3E}">
        <p14:creationId xmlns:p14="http://schemas.microsoft.com/office/powerpoint/2010/main" val="1977676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35" y="448740"/>
            <a:ext cx="5504527" cy="2897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980787" y="30380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CFFC-DA7E-925F-765F-80F1BD4D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8" y="540383"/>
            <a:ext cx="4966764" cy="2713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C7A8F-55DE-0FDC-6A75-D119C87BCBB8}"/>
              </a:ext>
            </a:extLst>
          </p:cNvPr>
          <p:cNvSpPr txBox="1"/>
          <p:nvPr/>
        </p:nvSpPr>
        <p:spPr>
          <a:xfrm>
            <a:off x="4943317" y="294643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03C57-ADBF-A378-1A5D-18A39640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74" y="3629403"/>
            <a:ext cx="7704652" cy="24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26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35" y="448740"/>
            <a:ext cx="5504527" cy="2897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980787" y="30380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CFFC-DA7E-925F-765F-80F1BD4D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8" y="540383"/>
            <a:ext cx="4966764" cy="2713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C7A8F-55DE-0FDC-6A75-D119C87BCBB8}"/>
              </a:ext>
            </a:extLst>
          </p:cNvPr>
          <p:cNvSpPr txBox="1"/>
          <p:nvPr/>
        </p:nvSpPr>
        <p:spPr>
          <a:xfrm>
            <a:off x="4943317" y="294643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03C57-ADBF-A378-1A5D-18A39640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74" y="3629403"/>
            <a:ext cx="7704652" cy="24544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1B402E-D6D6-9B32-588B-CABF703BE2FE}"/>
              </a:ext>
            </a:extLst>
          </p:cNvPr>
          <p:cNvSpPr/>
          <p:nvPr/>
        </p:nvSpPr>
        <p:spPr>
          <a:xfrm>
            <a:off x="2243674" y="4112786"/>
            <a:ext cx="7704652" cy="17200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CE049-D59B-B6A9-C8DB-42309A678CA4}"/>
              </a:ext>
            </a:extLst>
          </p:cNvPr>
          <p:cNvSpPr txBox="1"/>
          <p:nvPr/>
        </p:nvSpPr>
        <p:spPr>
          <a:xfrm>
            <a:off x="9948326" y="4711195"/>
            <a:ext cx="208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Procedural macros are called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229851525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35" y="448740"/>
            <a:ext cx="5504527" cy="2897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980787" y="30380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3CFFC-DA7E-925F-765F-80F1BD4DB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8" y="540383"/>
            <a:ext cx="4966764" cy="2713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C7A8F-55DE-0FDC-6A75-D119C87BCBB8}"/>
              </a:ext>
            </a:extLst>
          </p:cNvPr>
          <p:cNvSpPr txBox="1"/>
          <p:nvPr/>
        </p:nvSpPr>
        <p:spPr>
          <a:xfrm>
            <a:off x="4943317" y="294643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03C57-ADBF-A378-1A5D-18A39640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674" y="3629403"/>
            <a:ext cx="7704652" cy="24544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1B402E-D6D6-9B32-588B-CABF703BE2FE}"/>
              </a:ext>
            </a:extLst>
          </p:cNvPr>
          <p:cNvSpPr/>
          <p:nvPr/>
        </p:nvSpPr>
        <p:spPr>
          <a:xfrm>
            <a:off x="2243674" y="4112787"/>
            <a:ext cx="7432048" cy="14904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17E0AC-DB06-53D9-FD4D-440C7533A419}"/>
              </a:ext>
            </a:extLst>
          </p:cNvPr>
          <p:cNvSpPr/>
          <p:nvPr/>
        </p:nvSpPr>
        <p:spPr>
          <a:xfrm>
            <a:off x="1471263" y="1723396"/>
            <a:ext cx="2705974" cy="11406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E184F-8F68-84BA-88E2-C1E1505F2BD9}"/>
              </a:ext>
            </a:extLst>
          </p:cNvPr>
          <p:cNvSpPr txBox="1"/>
          <p:nvPr/>
        </p:nvSpPr>
        <p:spPr>
          <a:xfrm>
            <a:off x="3404512" y="984732"/>
            <a:ext cx="241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Function-like macros capture everything between the brackets</a:t>
            </a:r>
          </a:p>
        </p:txBody>
      </p:sp>
    </p:spTree>
    <p:extLst>
      <p:ext uri="{BB962C8B-B14F-4D97-AF65-F5344CB8AC3E}">
        <p14:creationId xmlns:p14="http://schemas.microsoft.com/office/powerpoint/2010/main" val="401553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ident</a:t>
            </a:r>
            <a:r>
              <a:rPr lang="de-DE" dirty="0">
                <a:solidFill>
                  <a:schemeClr val="bg1"/>
                </a:solidFill>
              </a:rPr>
              <a:t> matches an identifier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expr</a:t>
            </a:r>
            <a:r>
              <a:rPr lang="de-DE" dirty="0">
                <a:solidFill>
                  <a:schemeClr val="bg1"/>
                </a:solidFill>
              </a:rPr>
              <a:t> matches an expression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ty</a:t>
            </a:r>
            <a:r>
              <a:rPr lang="de-DE" dirty="0">
                <a:solidFill>
                  <a:schemeClr val="bg1"/>
                </a:solidFill>
              </a:rPr>
              <a:t> matches a type</a:t>
            </a:r>
          </a:p>
        </p:txBody>
      </p:sp>
    </p:spTree>
    <p:extLst>
      <p:ext uri="{BB962C8B-B14F-4D97-AF65-F5344CB8AC3E}">
        <p14:creationId xmlns:p14="http://schemas.microsoft.com/office/powerpoint/2010/main" val="7503341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AEC4-7794-DE79-4B83-E2A92583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235" y="448740"/>
            <a:ext cx="5504527" cy="28971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FBEDD4-496E-68D3-EA34-886332A10C54}"/>
              </a:ext>
            </a:extLst>
          </p:cNvPr>
          <p:cNvSpPr txBox="1"/>
          <p:nvPr/>
        </p:nvSpPr>
        <p:spPr>
          <a:xfrm>
            <a:off x="10980787" y="30380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5B4AAB-B58D-FCDB-4230-C99CE7954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07" y="1602855"/>
            <a:ext cx="4582035" cy="5888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020BB-042F-69FA-EDB4-845E41476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4" y="4162048"/>
            <a:ext cx="10993211" cy="1175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F01BD0-592E-8829-7DCF-8DB3621B049C}"/>
              </a:ext>
            </a:extLst>
          </p:cNvPr>
          <p:cNvSpPr txBox="1"/>
          <p:nvPr/>
        </p:nvSpPr>
        <p:spPr>
          <a:xfrm>
            <a:off x="688524" y="2268187"/>
            <a:ext cx="4740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For multiple arguments, we still get a single TokenStream</a:t>
            </a:r>
          </a:p>
        </p:txBody>
      </p:sp>
    </p:spTree>
    <p:extLst>
      <p:ext uri="{BB962C8B-B14F-4D97-AF65-F5344CB8AC3E}">
        <p14:creationId xmlns:p14="http://schemas.microsoft.com/office/powerpoint/2010/main" val="3778670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</p:spTree>
    <p:extLst>
      <p:ext uri="{BB962C8B-B14F-4D97-AF65-F5344CB8AC3E}">
        <p14:creationId xmlns:p14="http://schemas.microsoft.com/office/powerpoint/2010/main" val="42004000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</p:spTree>
    <p:extLst>
      <p:ext uri="{BB962C8B-B14F-4D97-AF65-F5344CB8AC3E}">
        <p14:creationId xmlns:p14="http://schemas.microsoft.com/office/powerpoint/2010/main" val="8194130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58407" y="2163140"/>
            <a:ext cx="8484836" cy="2457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9050619" y="2488227"/>
            <a:ext cx="2620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Turn TokenStream into iterator so we can work with it</a:t>
            </a:r>
          </a:p>
        </p:txBody>
      </p:sp>
    </p:spTree>
    <p:extLst>
      <p:ext uri="{BB962C8B-B14F-4D97-AF65-F5344CB8AC3E}">
        <p14:creationId xmlns:p14="http://schemas.microsoft.com/office/powerpoint/2010/main" val="1952500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58407" y="2392747"/>
            <a:ext cx="6698886" cy="116414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8757293" y="2820932"/>
            <a:ext cx="2620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Expect name of the struct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2A17F8-A59D-63ED-A34A-6374A6B9B42D}"/>
              </a:ext>
            </a:extLst>
          </p:cNvPr>
          <p:cNvSpPr/>
          <p:nvPr/>
        </p:nvSpPr>
        <p:spPr>
          <a:xfrm>
            <a:off x="4741184" y="1008346"/>
            <a:ext cx="1385699" cy="426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7883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481367" y="2630411"/>
            <a:ext cx="6082573" cy="2416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7778444" y="2905780"/>
            <a:ext cx="4185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Panics in procedural macros are </a:t>
            </a:r>
            <a:r>
              <a:rPr lang="de-DE" dirty="0">
                <a:solidFill>
                  <a:srgbClr val="00FF00"/>
                </a:solidFill>
              </a:rPr>
              <a:t>caught by the compiler</a:t>
            </a:r>
            <a:r>
              <a:rPr lang="de-DE" dirty="0">
                <a:solidFill>
                  <a:schemeClr val="bg1"/>
                </a:solidFill>
              </a:rPr>
              <a:t>, and </a:t>
            </a:r>
            <a:r>
              <a:rPr lang="de-DE" dirty="0">
                <a:solidFill>
                  <a:srgbClr val="00FF00"/>
                </a:solidFill>
              </a:rPr>
              <a:t>turned into a normal compiler error</a:t>
            </a:r>
          </a:p>
        </p:txBody>
      </p:sp>
    </p:spTree>
    <p:extLst>
      <p:ext uri="{BB962C8B-B14F-4D97-AF65-F5344CB8AC3E}">
        <p14:creationId xmlns:p14="http://schemas.microsoft.com/office/powerpoint/2010/main" val="6450785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70827" y="3078531"/>
            <a:ext cx="5623023" cy="2416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7994681" y="3029869"/>
            <a:ext cx="2247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now generate code!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0935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70827" y="3553960"/>
            <a:ext cx="7000666" cy="15968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9071493" y="4090760"/>
            <a:ext cx="3054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While there are tokens, expect a pair of two identifiers every time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DCBAD-27E7-A295-815F-72200BFF0055}"/>
              </a:ext>
            </a:extLst>
          </p:cNvPr>
          <p:cNvSpPr/>
          <p:nvPr/>
        </p:nvSpPr>
        <p:spPr>
          <a:xfrm>
            <a:off x="6283982" y="1008346"/>
            <a:ext cx="1385699" cy="426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6CDE7-E2D5-5FE2-33C4-FC9C9ACA5BD8}"/>
              </a:ext>
            </a:extLst>
          </p:cNvPr>
          <p:cNvSpPr/>
          <p:nvPr/>
        </p:nvSpPr>
        <p:spPr>
          <a:xfrm>
            <a:off x="7850278" y="1010214"/>
            <a:ext cx="2429673" cy="426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3910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473311" y="3766361"/>
            <a:ext cx="6598182" cy="7170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9065114" y="3766361"/>
            <a:ext cx="3054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do not have information if this type is actually valid, that‘s the job of the Type Checker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DCBAD-27E7-A295-815F-72200BFF0055}"/>
              </a:ext>
            </a:extLst>
          </p:cNvPr>
          <p:cNvSpPr/>
          <p:nvPr/>
        </p:nvSpPr>
        <p:spPr>
          <a:xfrm>
            <a:off x="7182270" y="1008346"/>
            <a:ext cx="487411" cy="426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6CDE7-E2D5-5FE2-33C4-FC9C9ACA5BD8}"/>
              </a:ext>
            </a:extLst>
          </p:cNvPr>
          <p:cNvSpPr/>
          <p:nvPr/>
        </p:nvSpPr>
        <p:spPr>
          <a:xfrm>
            <a:off x="8930506" y="1010214"/>
            <a:ext cx="1349445" cy="4269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3144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457197" y="4455182"/>
            <a:ext cx="5611275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8153400" y="4433156"/>
            <a:ext cx="333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Add a new field to the struct!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13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ident</a:t>
            </a:r>
            <a:r>
              <a:rPr lang="de-DE" dirty="0">
                <a:solidFill>
                  <a:schemeClr val="bg1"/>
                </a:solidFill>
              </a:rPr>
              <a:t> matches an identifier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expr</a:t>
            </a:r>
            <a:r>
              <a:rPr lang="de-DE" dirty="0">
                <a:solidFill>
                  <a:schemeClr val="bg1"/>
                </a:solidFill>
              </a:rPr>
              <a:t> matches an expression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ty</a:t>
            </a:r>
            <a:r>
              <a:rPr lang="de-DE" dirty="0">
                <a:solidFill>
                  <a:schemeClr val="bg1"/>
                </a:solidFill>
              </a:rPr>
              <a:t> matches a type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lifetime</a:t>
            </a:r>
            <a:r>
              <a:rPr lang="de-DE" dirty="0">
                <a:solidFill>
                  <a:schemeClr val="bg1"/>
                </a:solidFill>
              </a:rPr>
              <a:t> matches a lifetime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stmt</a:t>
            </a:r>
            <a:r>
              <a:rPr lang="de-DE" dirty="0">
                <a:solidFill>
                  <a:schemeClr val="bg1"/>
                </a:solidFill>
              </a:rPr>
              <a:t> matches a statement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pat</a:t>
            </a:r>
            <a:r>
              <a:rPr lang="de-DE" dirty="0">
                <a:solidFill>
                  <a:schemeClr val="bg1"/>
                </a:solidFill>
              </a:rPr>
              <a:t> matches a pattern</a:t>
            </a:r>
          </a:p>
        </p:txBody>
      </p:sp>
    </p:spTree>
    <p:extLst>
      <p:ext uri="{BB962C8B-B14F-4D97-AF65-F5344CB8AC3E}">
        <p14:creationId xmlns:p14="http://schemas.microsoft.com/office/powerpoint/2010/main" val="279158112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54378" y="5365554"/>
            <a:ext cx="2207451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4261829" y="5344595"/>
            <a:ext cx="2021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Close struct brackets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3692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7B55-2168-398E-8CDE-31AB3C45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57" y="1707220"/>
            <a:ext cx="8894486" cy="4354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9980268" y="170722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6C2D98-8D63-A4FA-3C7A-43AE6E72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63" y="1008346"/>
            <a:ext cx="9259474" cy="482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4412C0-3FBF-3560-890A-BD944373ED91}"/>
              </a:ext>
            </a:extLst>
          </p:cNvPr>
          <p:cNvSpPr txBox="1"/>
          <p:nvPr/>
        </p:nvSpPr>
        <p:spPr>
          <a:xfrm>
            <a:off x="1466263" y="70056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Usage: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0F65A-A0E1-F3B6-9820-B3B305368133}"/>
              </a:ext>
            </a:extLst>
          </p:cNvPr>
          <p:cNvSpPr/>
          <p:nvPr/>
        </p:nvSpPr>
        <p:spPr>
          <a:xfrm>
            <a:off x="2054378" y="5607929"/>
            <a:ext cx="2469284" cy="265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E18A6-95ED-7172-E2DF-89E69C588ABB}"/>
              </a:ext>
            </a:extLst>
          </p:cNvPr>
          <p:cNvSpPr txBox="1"/>
          <p:nvPr/>
        </p:nvSpPr>
        <p:spPr>
          <a:xfrm>
            <a:off x="4523662" y="5570758"/>
            <a:ext cx="572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parse() </a:t>
            </a:r>
            <a:r>
              <a:rPr lang="de-DE" dirty="0">
                <a:solidFill>
                  <a:srgbClr val="00FF00"/>
                </a:solidFill>
              </a:rPr>
              <a:t>converts the String into a TokenStream </a:t>
            </a:r>
            <a:r>
              <a:rPr lang="de-DE" dirty="0">
                <a:solidFill>
                  <a:schemeClr val="bg1"/>
                </a:solidFill>
              </a:rPr>
              <a:t>due to type inference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660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025161-3CBA-8716-3BBC-AC1BAC2C4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39" y="577748"/>
            <a:ext cx="6057126" cy="3073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8353200" y="57774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</p:spTree>
    <p:extLst>
      <p:ext uri="{BB962C8B-B14F-4D97-AF65-F5344CB8AC3E}">
        <p14:creationId xmlns:p14="http://schemas.microsoft.com/office/powerpoint/2010/main" val="7902184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150B2-4466-4474-F77A-553DB448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39" y="577748"/>
            <a:ext cx="6057126" cy="3073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8353200" y="57774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5312-45AF-157F-3ED2-7E4EC370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86" y="3651346"/>
            <a:ext cx="5224427" cy="24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930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150B2-4466-4474-F77A-553DB448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39" y="577748"/>
            <a:ext cx="6057126" cy="3073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8353200" y="57774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5312-45AF-157F-3ED2-7E4EC370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86" y="3651346"/>
            <a:ext cx="5224427" cy="2497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98EC84-1B38-F1A6-62D0-058746A53738}"/>
              </a:ext>
            </a:extLst>
          </p:cNvPr>
          <p:cNvSpPr/>
          <p:nvPr/>
        </p:nvSpPr>
        <p:spPr>
          <a:xfrm>
            <a:off x="3029203" y="1508094"/>
            <a:ext cx="3066798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64BD8-9EFB-A36E-B02D-B5556A1FE544}"/>
              </a:ext>
            </a:extLst>
          </p:cNvPr>
          <p:cNvSpPr/>
          <p:nvPr/>
        </p:nvSpPr>
        <p:spPr>
          <a:xfrm>
            <a:off x="3483787" y="4273915"/>
            <a:ext cx="2699491" cy="11278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D7A27-C689-E2F6-5091-8D94DC136F83}"/>
              </a:ext>
            </a:extLst>
          </p:cNvPr>
          <p:cNvSpPr txBox="1"/>
          <p:nvPr/>
        </p:nvSpPr>
        <p:spPr>
          <a:xfrm>
            <a:off x="6134237" y="1508094"/>
            <a:ext cx="399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This macro always returns an empty stream</a:t>
            </a:r>
          </a:p>
        </p:txBody>
      </p:sp>
    </p:spTree>
    <p:extLst>
      <p:ext uri="{BB962C8B-B14F-4D97-AF65-F5344CB8AC3E}">
        <p14:creationId xmlns:p14="http://schemas.microsoft.com/office/powerpoint/2010/main" val="13154447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F150B2-4466-4474-F77A-553DB4486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439" y="577748"/>
            <a:ext cx="6057126" cy="307359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F2E33-2B1C-D35F-7548-C8EC82E82B53}"/>
              </a:ext>
            </a:extLst>
          </p:cNvPr>
          <p:cNvSpPr txBox="1"/>
          <p:nvPr/>
        </p:nvSpPr>
        <p:spPr>
          <a:xfrm>
            <a:off x="8353200" y="57774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85312-45AF-157F-3ED2-7E4EC3708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86" y="3651346"/>
            <a:ext cx="5224427" cy="2497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0C4D8A-0DA2-77B4-59A4-2C8FA20E17DE}"/>
              </a:ext>
            </a:extLst>
          </p:cNvPr>
          <p:cNvSpPr/>
          <p:nvPr/>
        </p:nvSpPr>
        <p:spPr>
          <a:xfrm>
            <a:off x="3029202" y="2130915"/>
            <a:ext cx="6095363" cy="307777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011C3-7E8A-31BD-A07D-FF213C089BF7}"/>
              </a:ext>
            </a:extLst>
          </p:cNvPr>
          <p:cNvSpPr/>
          <p:nvPr/>
        </p:nvSpPr>
        <p:spPr>
          <a:xfrm>
            <a:off x="3483786" y="4342393"/>
            <a:ext cx="5224427" cy="14259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FCBA07-537B-E52A-CB02-F003AB2121CE}"/>
              </a:ext>
            </a:extLst>
          </p:cNvPr>
          <p:cNvSpPr txBox="1"/>
          <p:nvPr/>
        </p:nvSpPr>
        <p:spPr>
          <a:xfrm>
            <a:off x="5385695" y="2821962"/>
            <a:ext cx="6553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We successfully generated a </a:t>
            </a:r>
            <a:r>
              <a:rPr lang="de-DE" dirty="0">
                <a:solidFill>
                  <a:srgbClr val="FFFF00"/>
                </a:solidFill>
              </a:rPr>
              <a:t>struct Person</a:t>
            </a:r>
            <a:r>
              <a:rPr lang="de-DE" dirty="0">
                <a:solidFill>
                  <a:schemeClr val="bg1"/>
                </a:solidFill>
              </a:rPr>
              <a:t>,</a:t>
            </a:r>
            <a:r>
              <a:rPr lang="de-DE" dirty="0">
                <a:solidFill>
                  <a:srgbClr val="FFFF00"/>
                </a:solidFill>
              </a:rPr>
              <a:t> </a:t>
            </a:r>
            <a:r>
              <a:rPr lang="de-DE" dirty="0">
                <a:solidFill>
                  <a:schemeClr val="bg1"/>
                </a:solidFill>
              </a:rPr>
              <a:t>which we can now use in our code!</a:t>
            </a:r>
          </a:p>
        </p:txBody>
      </p:sp>
    </p:spTree>
    <p:extLst>
      <p:ext uri="{BB962C8B-B14F-4D97-AF65-F5344CB8AC3E}">
        <p14:creationId xmlns:p14="http://schemas.microsoft.com/office/powerpoint/2010/main" val="611127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78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72B5DD-298B-B40B-F413-83C07EC5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62" y="3857097"/>
            <a:ext cx="3770876" cy="2081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5204B-73AC-DC3C-DE46-495D378B552A}"/>
              </a:ext>
            </a:extLst>
          </p:cNvPr>
          <p:cNvSpPr txBox="1"/>
          <p:nvPr/>
        </p:nvSpPr>
        <p:spPr>
          <a:xfrm>
            <a:off x="4210562" y="3549320"/>
            <a:ext cx="3337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proc_macro_derive</a:t>
            </a:r>
            <a:r>
              <a:rPr lang="de-DE" dirty="0">
                <a:solidFill>
                  <a:schemeClr val="bg1"/>
                </a:solidFill>
              </a:rPr>
              <a:t>s are used like this:</a:t>
            </a:r>
          </a:p>
        </p:txBody>
      </p:sp>
    </p:spTree>
    <p:extLst>
      <p:ext uri="{BB962C8B-B14F-4D97-AF65-F5344CB8AC3E}">
        <p14:creationId xmlns:p14="http://schemas.microsoft.com/office/powerpoint/2010/main" val="4166467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72B5DD-298B-B40B-F413-83C07EC57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562" y="3857097"/>
            <a:ext cx="3770876" cy="2081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5204B-73AC-DC3C-DE46-495D378B552A}"/>
              </a:ext>
            </a:extLst>
          </p:cNvPr>
          <p:cNvSpPr txBox="1"/>
          <p:nvPr/>
        </p:nvSpPr>
        <p:spPr>
          <a:xfrm>
            <a:off x="4210562" y="3549320"/>
            <a:ext cx="3337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proc_macro_derive</a:t>
            </a:r>
            <a:r>
              <a:rPr lang="de-DE" dirty="0">
                <a:solidFill>
                  <a:schemeClr val="bg1"/>
                </a:solidFill>
              </a:rPr>
              <a:t>s are used like this: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73264A-21E4-4A29-8596-2D4096A12443}"/>
              </a:ext>
            </a:extLst>
          </p:cNvPr>
          <p:cNvSpPr/>
          <p:nvPr/>
        </p:nvSpPr>
        <p:spPr>
          <a:xfrm>
            <a:off x="4181265" y="4132927"/>
            <a:ext cx="3266865" cy="3262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FCE99-B077-5BE0-9EDC-711B7153452D}"/>
              </a:ext>
            </a:extLst>
          </p:cNvPr>
          <p:cNvSpPr/>
          <p:nvPr/>
        </p:nvSpPr>
        <p:spPr>
          <a:xfrm>
            <a:off x="4181264" y="5052082"/>
            <a:ext cx="3266865" cy="32628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17906A-8FEC-0D9F-43AD-412D8A05E363}"/>
              </a:ext>
            </a:extLst>
          </p:cNvPr>
          <p:cNvSpPr txBox="1"/>
          <p:nvPr/>
        </p:nvSpPr>
        <p:spPr>
          <a:xfrm>
            <a:off x="6876127" y="4579651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calls our macro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67402938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1C6078-4241-5D4B-E5E2-B66F618F6C50}"/>
              </a:ext>
            </a:extLst>
          </p:cNvPr>
          <p:cNvSpPr/>
          <p:nvPr/>
        </p:nvSpPr>
        <p:spPr>
          <a:xfrm>
            <a:off x="4253772" y="2147027"/>
            <a:ext cx="7141987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F3DF1-55E7-CE56-71FF-0F037CE686FB}"/>
              </a:ext>
            </a:extLst>
          </p:cNvPr>
          <p:cNvSpPr txBox="1"/>
          <p:nvPr/>
        </p:nvSpPr>
        <p:spPr>
          <a:xfrm>
            <a:off x="3190397" y="3114680"/>
            <a:ext cx="5811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proc_macro_derive</a:t>
            </a:r>
            <a:r>
              <a:rPr lang="de-DE" dirty="0">
                <a:solidFill>
                  <a:schemeClr val="bg1"/>
                </a:solidFill>
              </a:rPr>
              <a:t> accepts one argument, and returns a TokenStream</a:t>
            </a:r>
          </a:p>
        </p:txBody>
      </p:sp>
    </p:spTree>
    <p:extLst>
      <p:ext uri="{BB962C8B-B14F-4D97-AF65-F5344CB8AC3E}">
        <p14:creationId xmlns:p14="http://schemas.microsoft.com/office/powerpoint/2010/main" val="2994906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ident</a:t>
            </a:r>
            <a:r>
              <a:rPr lang="de-DE" dirty="0">
                <a:solidFill>
                  <a:schemeClr val="bg1"/>
                </a:solidFill>
              </a:rPr>
              <a:t> matches an identifier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expr</a:t>
            </a:r>
            <a:r>
              <a:rPr lang="de-DE" dirty="0">
                <a:solidFill>
                  <a:schemeClr val="bg1"/>
                </a:solidFill>
              </a:rPr>
              <a:t> matches an expression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ty</a:t>
            </a:r>
            <a:r>
              <a:rPr lang="de-DE" dirty="0">
                <a:solidFill>
                  <a:schemeClr val="bg1"/>
                </a:solidFill>
              </a:rPr>
              <a:t> matches a type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lifetime</a:t>
            </a:r>
            <a:r>
              <a:rPr lang="de-DE" dirty="0">
                <a:solidFill>
                  <a:schemeClr val="bg1"/>
                </a:solidFill>
              </a:rPr>
              <a:t> matches a lifetime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stmt</a:t>
            </a:r>
            <a:r>
              <a:rPr lang="de-DE" dirty="0">
                <a:solidFill>
                  <a:schemeClr val="bg1"/>
                </a:solidFill>
              </a:rPr>
              <a:t> matches a statement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pat</a:t>
            </a:r>
            <a:r>
              <a:rPr lang="de-DE" dirty="0">
                <a:solidFill>
                  <a:schemeClr val="bg1"/>
                </a:solidFill>
              </a:rPr>
              <a:t> matches a pattern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tt</a:t>
            </a:r>
            <a:r>
              <a:rPr lang="de-DE" dirty="0">
                <a:solidFill>
                  <a:schemeClr val="bg1"/>
                </a:solidFill>
              </a:rPr>
              <a:t> matches any single tree node</a:t>
            </a:r>
          </a:p>
        </p:txBody>
      </p:sp>
    </p:spTree>
    <p:extLst>
      <p:ext uri="{BB962C8B-B14F-4D97-AF65-F5344CB8AC3E}">
        <p14:creationId xmlns:p14="http://schemas.microsoft.com/office/powerpoint/2010/main" val="32624753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1C6078-4241-5D4B-E5E2-B66F618F6C50}"/>
              </a:ext>
            </a:extLst>
          </p:cNvPr>
          <p:cNvSpPr/>
          <p:nvPr/>
        </p:nvSpPr>
        <p:spPr>
          <a:xfrm>
            <a:off x="4253772" y="2147027"/>
            <a:ext cx="4080561" cy="45921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A605E-5784-8AE3-9C00-A80F4240B5DC}"/>
              </a:ext>
            </a:extLst>
          </p:cNvPr>
          <p:cNvSpPr txBox="1"/>
          <p:nvPr/>
        </p:nvSpPr>
        <p:spPr>
          <a:xfrm>
            <a:off x="2335195" y="3114680"/>
            <a:ext cx="75216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FF00"/>
                </a:solidFill>
              </a:rPr>
              <a:t>proc_macro_derive</a:t>
            </a:r>
            <a:r>
              <a:rPr lang="de-DE" dirty="0">
                <a:solidFill>
                  <a:schemeClr val="bg1"/>
                </a:solidFill>
              </a:rPr>
              <a:t> accepts one argument, and returns a TokenStream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Important:</a:t>
            </a:r>
          </a:p>
          <a:p>
            <a:pPr algn="ctr"/>
            <a:r>
              <a:rPr lang="de-DE" dirty="0">
                <a:solidFill>
                  <a:srgbClr val="FFFF00"/>
                </a:solidFill>
              </a:rPr>
              <a:t>proc_macro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>
                <a:solidFill>
                  <a:srgbClr val="FFFF00"/>
                </a:solidFill>
              </a:rPr>
              <a:t>proc_macro_attribute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eat the input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rgbClr val="FFFF00"/>
                </a:solidFill>
              </a:rPr>
              <a:t>proc_macro_derive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>
                <a:solidFill>
                  <a:srgbClr val="00FF00"/>
                </a:solidFill>
              </a:rPr>
              <a:t>leaves it untouched</a:t>
            </a:r>
            <a:r>
              <a:rPr lang="de-DE" dirty="0">
                <a:solidFill>
                  <a:schemeClr val="bg1"/>
                </a:solidFill>
              </a:rPr>
              <a:t>!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The input is the struct/enum you want to derive the trait for.</a:t>
            </a:r>
          </a:p>
        </p:txBody>
      </p:sp>
    </p:spTree>
    <p:extLst>
      <p:ext uri="{BB962C8B-B14F-4D97-AF65-F5344CB8AC3E}">
        <p14:creationId xmlns:p14="http://schemas.microsoft.com/office/powerpoint/2010/main" val="33854745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2C8C-99F1-B32C-8A77-6291B5310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4" y="1743800"/>
            <a:ext cx="11273572" cy="166657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1C6078-4241-5D4B-E5E2-B66F618F6C50}"/>
              </a:ext>
            </a:extLst>
          </p:cNvPr>
          <p:cNvSpPr/>
          <p:nvPr/>
        </p:nvSpPr>
        <p:spPr>
          <a:xfrm>
            <a:off x="4410872" y="1742433"/>
            <a:ext cx="2183281" cy="38848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A605E-5784-8AE3-9C00-A80F4240B5DC}"/>
              </a:ext>
            </a:extLst>
          </p:cNvPr>
          <p:cNvSpPr txBox="1"/>
          <p:nvPr/>
        </p:nvSpPr>
        <p:spPr>
          <a:xfrm>
            <a:off x="2885844" y="3410373"/>
            <a:ext cx="64203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name here is </a:t>
            </a:r>
            <a:r>
              <a:rPr lang="de-DE" dirty="0">
                <a:solidFill>
                  <a:srgbClr val="FFFF00"/>
                </a:solidFill>
              </a:rPr>
              <a:t>not</a:t>
            </a:r>
            <a:r>
              <a:rPr lang="de-DE" dirty="0">
                <a:solidFill>
                  <a:schemeClr val="bg1"/>
                </a:solidFill>
              </a:rPr>
              <a:t> the trait you derive, it‘s what you later call </a:t>
            </a:r>
            <a:r>
              <a:rPr lang="de-DE" dirty="0">
                <a:solidFill>
                  <a:srgbClr val="00FF00"/>
                </a:solidFill>
              </a:rPr>
              <a:t>#[derive()] </a:t>
            </a:r>
            <a:r>
              <a:rPr lang="de-DE" dirty="0">
                <a:solidFill>
                  <a:schemeClr val="bg1"/>
                </a:solidFill>
              </a:rPr>
              <a:t>with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DeriveTrait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#[derive(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DeriveTrait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)]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ABC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#[derive(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ABC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)]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3199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7821F-F0BC-704C-CA47-24B8762F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23" y="3429000"/>
            <a:ext cx="9772354" cy="145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9A31F9-2ACA-5E5A-CD16-AC1DFDF9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63" y="2005289"/>
            <a:ext cx="3597474" cy="11193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53BA826-4634-A926-41B7-D5477C548F7D}"/>
              </a:ext>
            </a:extLst>
          </p:cNvPr>
          <p:cNvSpPr/>
          <p:nvPr/>
        </p:nvSpPr>
        <p:spPr>
          <a:xfrm>
            <a:off x="6006035" y="2008308"/>
            <a:ext cx="1560885" cy="3716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1D4C5-8EB3-52FC-A969-A34D26A53B89}"/>
              </a:ext>
            </a:extLst>
          </p:cNvPr>
          <p:cNvSpPr/>
          <p:nvPr/>
        </p:nvSpPr>
        <p:spPr>
          <a:xfrm>
            <a:off x="4635780" y="3429000"/>
            <a:ext cx="1414744" cy="37160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5A403-0DBB-AD8B-B9AF-73E30675A46A}"/>
              </a:ext>
            </a:extLst>
          </p:cNvPr>
          <p:cNvSpPr txBox="1"/>
          <p:nvPr/>
        </p:nvSpPr>
        <p:spPr>
          <a:xfrm>
            <a:off x="4536117" y="1697512"/>
            <a:ext cx="3119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You can name it whatever you want</a:t>
            </a:r>
          </a:p>
        </p:txBody>
      </p:sp>
    </p:spTree>
    <p:extLst>
      <p:ext uri="{BB962C8B-B14F-4D97-AF65-F5344CB8AC3E}">
        <p14:creationId xmlns:p14="http://schemas.microsoft.com/office/powerpoint/2010/main" val="19786326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proc_macro_derive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DA567-5AA2-3A74-BCD5-EEE9FEAC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21" y="1541479"/>
            <a:ext cx="6778107" cy="357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F1766-353B-E03E-8915-FAC7BF5FE131}"/>
              </a:ext>
            </a:extLst>
          </p:cNvPr>
          <p:cNvSpPr txBox="1"/>
          <p:nvPr/>
        </p:nvSpPr>
        <p:spPr>
          <a:xfrm>
            <a:off x="11204353" y="1541479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6F0DA-EC99-8028-7FD7-C8BB34D8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2" y="2224074"/>
            <a:ext cx="4364850" cy="2409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62AE81-ED5B-FB81-50C2-C0391BC502EC}"/>
              </a:ext>
            </a:extLst>
          </p:cNvPr>
          <p:cNvSpPr txBox="1"/>
          <p:nvPr/>
        </p:nvSpPr>
        <p:spPr>
          <a:xfrm>
            <a:off x="4018157" y="4326149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</p:spTree>
    <p:extLst>
      <p:ext uri="{BB962C8B-B14F-4D97-AF65-F5344CB8AC3E}">
        <p14:creationId xmlns:p14="http://schemas.microsoft.com/office/powerpoint/2010/main" val="8316874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DA567-5AA2-3A74-BCD5-EEE9FEAC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21" y="361218"/>
            <a:ext cx="6778107" cy="357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F1766-353B-E03E-8915-FAC7BF5FE131}"/>
              </a:ext>
            </a:extLst>
          </p:cNvPr>
          <p:cNvSpPr txBox="1"/>
          <p:nvPr/>
        </p:nvSpPr>
        <p:spPr>
          <a:xfrm>
            <a:off x="11204353" y="36121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6F0DA-EC99-8028-7FD7-C8BB34D8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2" y="1043813"/>
            <a:ext cx="4364850" cy="2409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62AE81-ED5B-FB81-50C2-C0391BC502EC}"/>
              </a:ext>
            </a:extLst>
          </p:cNvPr>
          <p:cNvSpPr txBox="1"/>
          <p:nvPr/>
        </p:nvSpPr>
        <p:spPr>
          <a:xfrm>
            <a:off x="4018157" y="314588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1141B-B842-73F0-17D1-74DB55F1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79" y="3933940"/>
            <a:ext cx="8711641" cy="19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92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DA567-5AA2-3A74-BCD5-EEE9FEACC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21" y="361218"/>
            <a:ext cx="6778107" cy="3572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F1766-353B-E03E-8915-FAC7BF5FE131}"/>
              </a:ext>
            </a:extLst>
          </p:cNvPr>
          <p:cNvSpPr txBox="1"/>
          <p:nvPr/>
        </p:nvSpPr>
        <p:spPr>
          <a:xfrm>
            <a:off x="11204353" y="361218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76F0DA-EC99-8028-7FD7-C8BB34D8C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72" y="1043813"/>
            <a:ext cx="4364850" cy="24098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62AE81-ED5B-FB81-50C2-C0391BC502EC}"/>
              </a:ext>
            </a:extLst>
          </p:cNvPr>
          <p:cNvSpPr txBox="1"/>
          <p:nvPr/>
        </p:nvSpPr>
        <p:spPr>
          <a:xfrm>
            <a:off x="4018157" y="3145888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1141B-B842-73F0-17D1-74DB55F1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179" y="3933940"/>
            <a:ext cx="8711641" cy="19415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BB3AF3-BF99-8437-3815-5C051FEDDDE6}"/>
              </a:ext>
            </a:extLst>
          </p:cNvPr>
          <p:cNvSpPr/>
          <p:nvPr/>
        </p:nvSpPr>
        <p:spPr>
          <a:xfrm>
            <a:off x="1740179" y="3933940"/>
            <a:ext cx="8711641" cy="82738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E612D-6625-6948-71EF-D95B80FB5904}"/>
              </a:ext>
            </a:extLst>
          </p:cNvPr>
          <p:cNvSpPr/>
          <p:nvPr/>
        </p:nvSpPr>
        <p:spPr>
          <a:xfrm>
            <a:off x="424673" y="2100033"/>
            <a:ext cx="1859314" cy="30882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070739-3A27-7266-D74B-697F755EA293}"/>
              </a:ext>
            </a:extLst>
          </p:cNvPr>
          <p:cNvSpPr/>
          <p:nvPr/>
        </p:nvSpPr>
        <p:spPr>
          <a:xfrm>
            <a:off x="1740179" y="4795303"/>
            <a:ext cx="8711641" cy="82738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E00C5A-E622-2E9A-C649-54425E997877}"/>
              </a:ext>
            </a:extLst>
          </p:cNvPr>
          <p:cNvSpPr/>
          <p:nvPr/>
        </p:nvSpPr>
        <p:spPr>
          <a:xfrm>
            <a:off x="424673" y="3142523"/>
            <a:ext cx="1859314" cy="3088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8B521-8B56-25F3-CBA1-ED4035AD7DFC}"/>
              </a:ext>
            </a:extLst>
          </p:cNvPr>
          <p:cNvSpPr txBox="1"/>
          <p:nvPr/>
        </p:nvSpPr>
        <p:spPr>
          <a:xfrm>
            <a:off x="8378274" y="3003101"/>
            <a:ext cx="2782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Derive macros capture the item after the derive invocation</a:t>
            </a:r>
          </a:p>
        </p:txBody>
      </p:sp>
    </p:spTree>
    <p:extLst>
      <p:ext uri="{BB962C8B-B14F-4D97-AF65-F5344CB8AC3E}">
        <p14:creationId xmlns:p14="http://schemas.microsoft.com/office/powerpoint/2010/main" val="21011684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28BE39-77E1-73A0-653B-AD9ECF416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540" y="879828"/>
            <a:ext cx="3654918" cy="11806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D1DFF5-1571-6EB5-E56E-5A8973BADFEE}"/>
              </a:ext>
            </a:extLst>
          </p:cNvPr>
          <p:cNvSpPr txBox="1"/>
          <p:nvPr/>
        </p:nvSpPr>
        <p:spPr>
          <a:xfrm>
            <a:off x="4268540" y="572051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trait we‘re deriving:</a:t>
            </a:r>
          </a:p>
        </p:txBody>
      </p:sp>
    </p:spTree>
    <p:extLst>
      <p:ext uri="{BB962C8B-B14F-4D97-AF65-F5344CB8AC3E}">
        <p14:creationId xmlns:p14="http://schemas.microsoft.com/office/powerpoint/2010/main" val="15266469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2BE73-B46C-117F-E47C-4ACB2B32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53" y="2212089"/>
            <a:ext cx="8984292" cy="3992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8BE39-77E1-73A0-653B-AD9ECF41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40" y="879828"/>
            <a:ext cx="3654918" cy="11806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D1DFF5-1571-6EB5-E56E-5A8973BADFEE}"/>
              </a:ext>
            </a:extLst>
          </p:cNvPr>
          <p:cNvSpPr txBox="1"/>
          <p:nvPr/>
        </p:nvSpPr>
        <p:spPr>
          <a:xfrm>
            <a:off x="4268540" y="572051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trait we‘re deriving:</a:t>
            </a:r>
          </a:p>
        </p:txBody>
      </p:sp>
    </p:spTree>
    <p:extLst>
      <p:ext uri="{BB962C8B-B14F-4D97-AF65-F5344CB8AC3E}">
        <p14:creationId xmlns:p14="http://schemas.microsoft.com/office/powerpoint/2010/main" val="30147649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2BE73-B46C-117F-E47C-4ACB2B32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53" y="2212089"/>
            <a:ext cx="8984292" cy="3992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8BE39-77E1-73A0-653B-AD9ECF41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40" y="879828"/>
            <a:ext cx="3654918" cy="11806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D1DFF5-1571-6EB5-E56E-5A8973BADFEE}"/>
              </a:ext>
            </a:extLst>
          </p:cNvPr>
          <p:cNvSpPr txBox="1"/>
          <p:nvPr/>
        </p:nvSpPr>
        <p:spPr>
          <a:xfrm>
            <a:off x="4268540" y="572051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trait we‘re deriving: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88DB1-31A8-727A-B659-9C150DA0C0F0}"/>
              </a:ext>
            </a:extLst>
          </p:cNvPr>
          <p:cNvSpPr/>
          <p:nvPr/>
        </p:nvSpPr>
        <p:spPr>
          <a:xfrm>
            <a:off x="2026181" y="3150048"/>
            <a:ext cx="7101706" cy="120443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E0B9-D78F-FC19-84F0-C2BB256BCC93}"/>
              </a:ext>
            </a:extLst>
          </p:cNvPr>
          <p:cNvSpPr txBox="1"/>
          <p:nvPr/>
        </p:nvSpPr>
        <p:spPr>
          <a:xfrm>
            <a:off x="7176209" y="4054523"/>
            <a:ext cx="1954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Get struct/enum name</a:t>
            </a:r>
          </a:p>
        </p:txBody>
      </p:sp>
    </p:spTree>
    <p:extLst>
      <p:ext uri="{BB962C8B-B14F-4D97-AF65-F5344CB8AC3E}">
        <p14:creationId xmlns:p14="http://schemas.microsoft.com/office/powerpoint/2010/main" val="344516922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C2BE73-B46C-117F-E47C-4ACB2B32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53" y="2212089"/>
            <a:ext cx="8984292" cy="3992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28BE39-77E1-73A0-653B-AD9ECF41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540" y="879828"/>
            <a:ext cx="3654918" cy="11806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D1DFF5-1571-6EB5-E56E-5A8973BADFEE}"/>
              </a:ext>
            </a:extLst>
          </p:cNvPr>
          <p:cNvSpPr txBox="1"/>
          <p:nvPr/>
        </p:nvSpPr>
        <p:spPr>
          <a:xfrm>
            <a:off x="4268540" y="572051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trait we‘re deriving: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D88DB1-31A8-727A-B659-9C150DA0C0F0}"/>
              </a:ext>
            </a:extLst>
          </p:cNvPr>
          <p:cNvSpPr/>
          <p:nvPr/>
        </p:nvSpPr>
        <p:spPr>
          <a:xfrm flipV="1">
            <a:off x="2026181" y="4322252"/>
            <a:ext cx="3927489" cy="165592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E0B9-D78F-FC19-84F0-C2BB256BCC93}"/>
              </a:ext>
            </a:extLst>
          </p:cNvPr>
          <p:cNvSpPr txBox="1"/>
          <p:nvPr/>
        </p:nvSpPr>
        <p:spPr>
          <a:xfrm>
            <a:off x="6238332" y="4888602"/>
            <a:ext cx="3495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Here we generate and return the trait implementation, where we greet the type</a:t>
            </a:r>
          </a:p>
        </p:txBody>
      </p:sp>
    </p:spTree>
    <p:extLst>
      <p:ext uri="{BB962C8B-B14F-4D97-AF65-F5344CB8AC3E}">
        <p14:creationId xmlns:p14="http://schemas.microsoft.com/office/powerpoint/2010/main" val="406797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>
                <a:solidFill>
                  <a:schemeClr val="bg1"/>
                </a:solidFill>
              </a:rPr>
              <a:t> can also match repetitions of nodes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$($t:ty),*</a:t>
            </a:r>
            <a:r>
              <a:rPr lang="de-DE" dirty="0">
                <a:solidFill>
                  <a:schemeClr val="bg1"/>
                </a:solidFill>
              </a:rPr>
              <a:t> matches a comma-separated list of types</a:t>
            </a:r>
          </a:p>
        </p:txBody>
      </p:sp>
    </p:spTree>
    <p:extLst>
      <p:ext uri="{BB962C8B-B14F-4D97-AF65-F5344CB8AC3E}">
        <p14:creationId xmlns:p14="http://schemas.microsoft.com/office/powerpoint/2010/main" val="1578379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3633D-C1CE-7943-5BBD-E182A9B1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17" y="875880"/>
            <a:ext cx="4879940" cy="5106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9A86CC-C643-E1DF-1CB4-E5911719B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57" y="875880"/>
            <a:ext cx="3654918" cy="1180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700E33-8358-DB07-BD7B-D182FE4F9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57" y="2056526"/>
            <a:ext cx="4254792" cy="13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47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3633D-C1CE-7943-5BBD-E182A9B1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17" y="875880"/>
            <a:ext cx="4879940" cy="5106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5FE92-8262-73FB-D842-83B9B95E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003" y="3769912"/>
            <a:ext cx="3000794" cy="1428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1C0D0-248B-68FC-7AC4-C819CCEE5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757" y="875879"/>
            <a:ext cx="3654918" cy="1180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90190-3434-8458-38AE-CCC8F3F04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757" y="2056526"/>
            <a:ext cx="4254792" cy="13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831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481FB-686C-7100-13FA-CF4752272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142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96191-FEEE-EC19-C02B-028CFD9F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6" y="3256811"/>
            <a:ext cx="4114804" cy="2942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A4B8D-321C-0BC2-D534-85509DFC355D}"/>
              </a:ext>
            </a:extLst>
          </p:cNvPr>
          <p:cNvSpPr txBox="1"/>
          <p:nvPr/>
        </p:nvSpPr>
        <p:spPr>
          <a:xfrm>
            <a:off x="4038596" y="2952173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proc_macro_attribute</a:t>
            </a:r>
            <a:r>
              <a:rPr lang="de-DE" dirty="0">
                <a:solidFill>
                  <a:schemeClr val="bg1"/>
                </a:solidFill>
              </a:rPr>
              <a:t>s are used like this:</a:t>
            </a:r>
          </a:p>
        </p:txBody>
      </p:sp>
    </p:spTree>
    <p:extLst>
      <p:ext uri="{BB962C8B-B14F-4D97-AF65-F5344CB8AC3E}">
        <p14:creationId xmlns:p14="http://schemas.microsoft.com/office/powerpoint/2010/main" val="5983760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96191-FEEE-EC19-C02B-028CFD9F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6" y="3256811"/>
            <a:ext cx="4114804" cy="2942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A4B8D-321C-0BC2-D534-85509DFC355D}"/>
              </a:ext>
            </a:extLst>
          </p:cNvPr>
          <p:cNvSpPr txBox="1"/>
          <p:nvPr/>
        </p:nvSpPr>
        <p:spPr>
          <a:xfrm>
            <a:off x="4038596" y="2952173"/>
            <a:ext cx="3406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FFFF00"/>
                </a:solidFill>
              </a:rPr>
              <a:t>proc_macro_attribute</a:t>
            </a:r>
            <a:r>
              <a:rPr lang="de-DE" dirty="0">
                <a:solidFill>
                  <a:schemeClr val="bg1"/>
                </a:solidFill>
              </a:rPr>
              <a:t>s are used like this: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79749F-D6BA-CF6C-A313-C805C4B27F97}"/>
              </a:ext>
            </a:extLst>
          </p:cNvPr>
          <p:cNvSpPr/>
          <p:nvPr/>
        </p:nvSpPr>
        <p:spPr>
          <a:xfrm>
            <a:off x="4038598" y="3256811"/>
            <a:ext cx="4114804" cy="3725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3CC1E0-D81C-18F1-08B2-691A9884B8A6}"/>
              </a:ext>
            </a:extLst>
          </p:cNvPr>
          <p:cNvSpPr txBox="1"/>
          <p:nvPr/>
        </p:nvSpPr>
        <p:spPr>
          <a:xfrm>
            <a:off x="8153401" y="4033053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Calls our macro in the background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4FD0A9-05C5-13DD-1903-FA7E0E755801}"/>
              </a:ext>
            </a:extLst>
          </p:cNvPr>
          <p:cNvSpPr/>
          <p:nvPr/>
        </p:nvSpPr>
        <p:spPr>
          <a:xfrm>
            <a:off x="4038598" y="4744481"/>
            <a:ext cx="1907017" cy="3725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49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54D4E1-9A3A-B1F6-52DF-826D82C19549}"/>
              </a:ext>
            </a:extLst>
          </p:cNvPr>
          <p:cNvSpPr/>
          <p:nvPr/>
        </p:nvSpPr>
        <p:spPr>
          <a:xfrm>
            <a:off x="2791538" y="1731918"/>
            <a:ext cx="8809660" cy="35851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42205-0B0E-563D-43B1-EF682921F60D}"/>
              </a:ext>
            </a:extLst>
          </p:cNvPr>
          <p:cNvSpPr txBox="1"/>
          <p:nvPr/>
        </p:nvSpPr>
        <p:spPr>
          <a:xfrm>
            <a:off x="3141504" y="2795566"/>
            <a:ext cx="5908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Attribute Macros are different: They </a:t>
            </a:r>
            <a:r>
              <a:rPr lang="de-DE" dirty="0">
                <a:solidFill>
                  <a:srgbClr val="FFFF00"/>
                </a:solidFill>
              </a:rPr>
              <a:t>expect two arguments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first argument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token tree following the attribute‘s name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second argument is the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rest of the item, including other attributes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2953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96191-FEEE-EC19-C02B-028CFD9F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7" y="2938583"/>
            <a:ext cx="4114804" cy="29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779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96191-FEEE-EC19-C02B-028CFD9F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7" y="2938583"/>
            <a:ext cx="4114804" cy="29429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71A859-F269-9A61-E906-E0E9AFAE46D6}"/>
              </a:ext>
            </a:extLst>
          </p:cNvPr>
          <p:cNvSpPr/>
          <p:nvPr/>
        </p:nvSpPr>
        <p:spPr>
          <a:xfrm>
            <a:off x="5921444" y="2926499"/>
            <a:ext cx="1885195" cy="4007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2D24E-A9AB-1028-4377-F00EF280F6D8}"/>
              </a:ext>
            </a:extLst>
          </p:cNvPr>
          <p:cNvSpPr/>
          <p:nvPr/>
        </p:nvSpPr>
        <p:spPr>
          <a:xfrm>
            <a:off x="2899628" y="1718961"/>
            <a:ext cx="2977507" cy="4007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BC388-F293-CFB5-2434-9DC7FA91D4D8}"/>
              </a:ext>
            </a:extLst>
          </p:cNvPr>
          <p:cNvSpPr txBox="1"/>
          <p:nvPr/>
        </p:nvSpPr>
        <p:spPr>
          <a:xfrm>
            <a:off x="5877135" y="4456555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00FF00"/>
                </a:solidFill>
              </a:rPr>
              <a:t>Attribute stream is empty here</a:t>
            </a:r>
          </a:p>
        </p:txBody>
      </p:sp>
    </p:spTree>
    <p:extLst>
      <p:ext uri="{BB962C8B-B14F-4D97-AF65-F5344CB8AC3E}">
        <p14:creationId xmlns:p14="http://schemas.microsoft.com/office/powerpoint/2010/main" val="38890748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28BC-95EC-6526-262A-D7DB07FF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9" y="1385653"/>
            <a:ext cx="11474981" cy="1409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96191-FEEE-EC19-C02B-028CFD9F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7" y="2938583"/>
            <a:ext cx="4114804" cy="29429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71A859-F269-9A61-E906-E0E9AFAE46D6}"/>
              </a:ext>
            </a:extLst>
          </p:cNvPr>
          <p:cNvSpPr/>
          <p:nvPr/>
        </p:nvSpPr>
        <p:spPr>
          <a:xfrm>
            <a:off x="5921444" y="2926499"/>
            <a:ext cx="1885195" cy="4007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2D24E-A9AB-1028-4377-F00EF280F6D8}"/>
              </a:ext>
            </a:extLst>
          </p:cNvPr>
          <p:cNvSpPr/>
          <p:nvPr/>
        </p:nvSpPr>
        <p:spPr>
          <a:xfrm>
            <a:off x="2899628" y="1718961"/>
            <a:ext cx="2977507" cy="4007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5BC388-F293-CFB5-2434-9DC7FA91D4D8}"/>
              </a:ext>
            </a:extLst>
          </p:cNvPr>
          <p:cNvSpPr txBox="1"/>
          <p:nvPr/>
        </p:nvSpPr>
        <p:spPr>
          <a:xfrm>
            <a:off x="5877135" y="4456555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00FF00"/>
                </a:solidFill>
              </a:rPr>
              <a:t>Attribute stream is empty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05148-2C4C-37E3-9102-FE57D31800A0}"/>
              </a:ext>
            </a:extLst>
          </p:cNvPr>
          <p:cNvSpPr/>
          <p:nvPr/>
        </p:nvSpPr>
        <p:spPr>
          <a:xfrm>
            <a:off x="4038597" y="4797579"/>
            <a:ext cx="3594830" cy="10839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3A15BD-A5B9-84FF-6DC8-6A613DA74DD2}"/>
              </a:ext>
            </a:extLst>
          </p:cNvPr>
          <p:cNvSpPr/>
          <p:nvPr/>
        </p:nvSpPr>
        <p:spPr>
          <a:xfrm>
            <a:off x="4038597" y="3326114"/>
            <a:ext cx="3921114" cy="10839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12D889-68CD-1F9B-ED25-EB3A42D02EE6}"/>
              </a:ext>
            </a:extLst>
          </p:cNvPr>
          <p:cNvSpPr/>
          <p:nvPr/>
        </p:nvSpPr>
        <p:spPr>
          <a:xfrm>
            <a:off x="6159108" y="1718962"/>
            <a:ext cx="2787511" cy="4007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49824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AEFFF-94A5-EE1A-C15E-64089970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46" y="556631"/>
            <a:ext cx="6387307" cy="332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8BCB2-0391-0358-CF04-EC32CFC1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46" y="373984"/>
            <a:ext cx="3440782" cy="3687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6B5CC-0700-2A5D-3EA9-E874BE12CB3E}"/>
              </a:ext>
            </a:extLst>
          </p:cNvPr>
          <p:cNvSpPr txBox="1"/>
          <p:nvPr/>
        </p:nvSpPr>
        <p:spPr>
          <a:xfrm>
            <a:off x="10784078" y="357137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53D09-F35A-555F-0520-B779778F69B9}"/>
              </a:ext>
            </a:extLst>
          </p:cNvPr>
          <p:cNvSpPr txBox="1"/>
          <p:nvPr/>
        </p:nvSpPr>
        <p:spPr>
          <a:xfrm>
            <a:off x="3569263" y="37398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</p:spTree>
    <p:extLst>
      <p:ext uri="{BB962C8B-B14F-4D97-AF65-F5344CB8AC3E}">
        <p14:creationId xmlns:p14="http://schemas.microsoft.com/office/powerpoint/2010/main" val="233083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 </a:t>
            </a:r>
            <a:r>
              <a:rPr lang="de-DE" dirty="0">
                <a:solidFill>
                  <a:schemeClr val="bg1"/>
                </a:solidFill>
              </a:rPr>
              <a:t>are expanded at compile time, in the parsing stage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rgbClr val="00FF00"/>
                </a:solidFill>
              </a:rPr>
              <a:t>matches AST nodes to metavariables</a:t>
            </a:r>
            <a:r>
              <a:rPr lang="de-DE" dirty="0">
                <a:solidFill>
                  <a:schemeClr val="bg1"/>
                </a:solidFill>
              </a:rPr>
              <a:t>, which we can use to implement logic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>
                <a:solidFill>
                  <a:schemeClr val="bg1"/>
                </a:solidFill>
              </a:rPr>
              <a:t> can also match repetitions of nodes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The first matched rule is always chosen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Important when matching different types: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Every identifier is an expression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Not every expression is an identifier</a:t>
            </a:r>
          </a:p>
          <a:p>
            <a:pPr lvl="2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Better to match identifiers first</a:t>
            </a:r>
          </a:p>
        </p:txBody>
      </p:sp>
    </p:spTree>
    <p:extLst>
      <p:ext uri="{BB962C8B-B14F-4D97-AF65-F5344CB8AC3E}">
        <p14:creationId xmlns:p14="http://schemas.microsoft.com/office/powerpoint/2010/main" val="3724397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9AEFFF-94A5-EE1A-C15E-64089970C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46" y="556631"/>
            <a:ext cx="6387307" cy="3322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8BCB2-0391-0358-CF04-EC32CFC1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46" y="373984"/>
            <a:ext cx="3440782" cy="36878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86B5CC-0700-2A5D-3EA9-E874BE12CB3E}"/>
              </a:ext>
            </a:extLst>
          </p:cNvPr>
          <p:cNvSpPr txBox="1"/>
          <p:nvPr/>
        </p:nvSpPr>
        <p:spPr>
          <a:xfrm>
            <a:off x="10784078" y="357137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53D09-F35A-555F-0520-B779778F69B9}"/>
              </a:ext>
            </a:extLst>
          </p:cNvPr>
          <p:cNvSpPr txBox="1"/>
          <p:nvPr/>
        </p:nvSpPr>
        <p:spPr>
          <a:xfrm>
            <a:off x="3569263" y="373984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76921F-57F5-C722-D732-4AC9E00BEC20}"/>
              </a:ext>
            </a:extLst>
          </p:cNvPr>
          <p:cNvSpPr/>
          <p:nvPr/>
        </p:nvSpPr>
        <p:spPr>
          <a:xfrm>
            <a:off x="899845" y="1575024"/>
            <a:ext cx="1919891" cy="126082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1C260-C28F-6E0F-46D6-4047ADC1F7D7}"/>
              </a:ext>
            </a:extLst>
          </p:cNvPr>
          <p:cNvSpPr/>
          <p:nvPr/>
        </p:nvSpPr>
        <p:spPr>
          <a:xfrm>
            <a:off x="899845" y="957066"/>
            <a:ext cx="1597635" cy="31987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DA659B-F3C6-2AA4-4884-34C3B9F21185}"/>
              </a:ext>
            </a:extLst>
          </p:cNvPr>
          <p:cNvSpPr/>
          <p:nvPr/>
        </p:nvSpPr>
        <p:spPr>
          <a:xfrm>
            <a:off x="899845" y="3133935"/>
            <a:ext cx="3285448" cy="92786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B48549-2450-DF6D-1D71-7FE7C4E967E4}"/>
              </a:ext>
            </a:extLst>
          </p:cNvPr>
          <p:cNvSpPr txBox="1"/>
          <p:nvPr/>
        </p:nvSpPr>
        <p:spPr>
          <a:xfrm>
            <a:off x="1388969" y="4048374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Many items accept attributes</a:t>
            </a:r>
          </a:p>
        </p:txBody>
      </p:sp>
    </p:spTree>
    <p:extLst>
      <p:ext uri="{BB962C8B-B14F-4D97-AF65-F5344CB8AC3E}">
        <p14:creationId xmlns:p14="http://schemas.microsoft.com/office/powerpoint/2010/main" val="17405859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8BCB2-0391-0358-CF04-EC32CFC1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8" y="2019481"/>
            <a:ext cx="2630204" cy="2819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9848D1-EB9E-39CB-F4AA-D8AAC90B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634440"/>
            <a:ext cx="8454826" cy="1589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231F1-C6B6-4E54-F315-6D030BC1BE8B}"/>
              </a:ext>
            </a:extLst>
          </p:cNvPr>
          <p:cNvSpPr/>
          <p:nvPr/>
        </p:nvSpPr>
        <p:spPr>
          <a:xfrm>
            <a:off x="642952" y="2251760"/>
            <a:ext cx="2406391" cy="46416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FE2E36-183B-2907-85F4-4B6B7128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</p:spTree>
    <p:extLst>
      <p:ext uri="{BB962C8B-B14F-4D97-AF65-F5344CB8AC3E}">
        <p14:creationId xmlns:p14="http://schemas.microsoft.com/office/powerpoint/2010/main" val="29029412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8BCB2-0391-0358-CF04-EC32CFC1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8" y="2019481"/>
            <a:ext cx="2630204" cy="28190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231F1-C6B6-4E54-F315-6D030BC1BE8B}"/>
              </a:ext>
            </a:extLst>
          </p:cNvPr>
          <p:cNvSpPr/>
          <p:nvPr/>
        </p:nvSpPr>
        <p:spPr>
          <a:xfrm>
            <a:off x="630869" y="2964837"/>
            <a:ext cx="1447680" cy="92639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45F7F-7064-E1CB-57BD-91E92D7B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69" y="2402770"/>
            <a:ext cx="8067130" cy="20524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967BFE-E9D6-F42B-3486-3BDA40F5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</p:spTree>
    <p:extLst>
      <p:ext uri="{BB962C8B-B14F-4D97-AF65-F5344CB8AC3E}">
        <p14:creationId xmlns:p14="http://schemas.microsoft.com/office/powerpoint/2010/main" val="148639016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78BCB2-0391-0358-CF04-EC32CFC1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8" y="2019481"/>
            <a:ext cx="2630204" cy="28190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2231F1-C6B6-4E54-F315-6D030BC1BE8B}"/>
              </a:ext>
            </a:extLst>
          </p:cNvPr>
          <p:cNvSpPr/>
          <p:nvPr/>
        </p:nvSpPr>
        <p:spPr>
          <a:xfrm>
            <a:off x="630868" y="4132927"/>
            <a:ext cx="2523208" cy="7055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273DD-F248-3BF4-F95A-6CF0DD84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73386"/>
            <a:ext cx="8309828" cy="1711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9DC2AC-CCFF-5268-2CC9-EB9DDB87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</p:spTree>
    <p:extLst>
      <p:ext uri="{BB962C8B-B14F-4D97-AF65-F5344CB8AC3E}">
        <p14:creationId xmlns:p14="http://schemas.microsoft.com/office/powerpoint/2010/main" val="15505403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0187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need to make sure that the macro is always correct, for any input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6635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need to make sure that the macro is always correct, for any input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That‘s </a:t>
            </a:r>
            <a:r>
              <a:rPr lang="de-DE" i="1" dirty="0"/>
              <a:t>a lot </a:t>
            </a:r>
            <a:r>
              <a:rPr lang="de-DE" dirty="0"/>
              <a:t>of complexity, given that we‘re only working with token streams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50154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need to make sure that the macro is always correct, for any input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That‘s </a:t>
            </a:r>
            <a:r>
              <a:rPr lang="de-DE" i="1" dirty="0"/>
              <a:t>a lot </a:t>
            </a:r>
            <a:r>
              <a:rPr lang="de-DE" dirty="0"/>
              <a:t>of complexity, given that we‘re only working with token streams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But: Because </a:t>
            </a:r>
            <a:r>
              <a:rPr lang="de-DE" dirty="0">
                <a:solidFill>
                  <a:srgbClr val="00FF00"/>
                </a:solidFill>
              </a:rPr>
              <a:t>we‘re using normal Rust</a:t>
            </a:r>
            <a:r>
              <a:rPr lang="de-DE" dirty="0"/>
              <a:t>, we can use everything that Rust provides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959605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need to make sure that the macro is always correct, for any input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That‘s </a:t>
            </a:r>
            <a:r>
              <a:rPr lang="de-DE" i="1" dirty="0"/>
              <a:t>a lot </a:t>
            </a:r>
            <a:r>
              <a:rPr lang="de-DE" dirty="0"/>
              <a:t>of complexity, given that we‘re only working with token streams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But: Because </a:t>
            </a:r>
            <a:r>
              <a:rPr lang="de-DE" dirty="0">
                <a:solidFill>
                  <a:srgbClr val="00FF00"/>
                </a:solidFill>
              </a:rPr>
              <a:t>we‘re using normal Rust</a:t>
            </a:r>
            <a:r>
              <a:rPr lang="de-DE" dirty="0"/>
              <a:t>, we can use everything that Rust provides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We can use crates</a:t>
            </a:r>
            <a:r>
              <a:rPr lang="de-DE" dirty="0">
                <a:solidFill>
                  <a:srgbClr val="FFFF00"/>
                </a:solidFill>
              </a:rPr>
              <a:t> which parse streams into convenient structures</a:t>
            </a:r>
            <a:r>
              <a:rPr lang="de-DE" dirty="0"/>
              <a:t>, to make writing procedural macros easier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829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E9D1-1440-0F26-795E-86370B4E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 – proc_macro_attribute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E2BCE1-106A-DE77-A8C2-B889FD503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can call procedural macros in many different contexts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We need to make sure that the macro is always correct, for any input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That‘s </a:t>
            </a:r>
            <a:r>
              <a:rPr lang="de-DE" i="1" dirty="0"/>
              <a:t>a lot </a:t>
            </a:r>
            <a:r>
              <a:rPr lang="de-DE" dirty="0"/>
              <a:t>of complexity, given that we‘re only working with token streams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But: Because </a:t>
            </a:r>
            <a:r>
              <a:rPr lang="de-DE" dirty="0">
                <a:solidFill>
                  <a:srgbClr val="00FF00"/>
                </a:solidFill>
              </a:rPr>
              <a:t>we‘re using normal Rust</a:t>
            </a:r>
            <a:r>
              <a:rPr lang="de-DE" dirty="0"/>
              <a:t>, we can use everything that Rust provides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We can use crates</a:t>
            </a:r>
            <a:r>
              <a:rPr lang="de-DE" dirty="0">
                <a:solidFill>
                  <a:srgbClr val="FFFF00"/>
                </a:solidFill>
              </a:rPr>
              <a:t> which parse streams into convenient structures</a:t>
            </a:r>
            <a:r>
              <a:rPr lang="de-DE" dirty="0"/>
              <a:t>, to make writing procedural macros easier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The most important crates, </a:t>
            </a:r>
            <a:r>
              <a:rPr lang="de-DE" dirty="0">
                <a:solidFill>
                  <a:srgbClr val="00FF00"/>
                </a:solidFill>
              </a:rPr>
              <a:t>syn</a:t>
            </a:r>
            <a:r>
              <a:rPr lang="de-DE" dirty="0"/>
              <a:t> and </a:t>
            </a:r>
            <a:r>
              <a:rPr lang="de-DE" dirty="0">
                <a:solidFill>
                  <a:srgbClr val="00FF00"/>
                </a:solidFill>
              </a:rPr>
              <a:t>quote</a:t>
            </a:r>
            <a:r>
              <a:rPr lang="de-DE" dirty="0"/>
              <a:t>, will be introduced next week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56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E9BE1-21C9-CA6A-CC99-317F82A9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65" y="1134400"/>
            <a:ext cx="8553269" cy="497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111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de-DE" dirty="0"/>
              <a:t>Next time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892E5F-B6ED-7DB3-3B39-DD109F2D5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syn + quote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Functional Programming in Rust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494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42319D-9AE7-9B6C-E596-753388D4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65" y="1134400"/>
            <a:ext cx="8553269" cy="4975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639EB-8EF5-9BFD-FC54-FB66D4EB96E6}"/>
              </a:ext>
            </a:extLst>
          </p:cNvPr>
          <p:cNvSpPr/>
          <p:nvPr/>
        </p:nvSpPr>
        <p:spPr>
          <a:xfrm>
            <a:off x="4076532" y="1134400"/>
            <a:ext cx="1949646" cy="3358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3B0AE-2D3F-236B-5356-887453DF5364}"/>
              </a:ext>
            </a:extLst>
          </p:cNvPr>
          <p:cNvSpPr txBox="1"/>
          <p:nvPr/>
        </p:nvSpPr>
        <p:spPr>
          <a:xfrm>
            <a:off x="6296416" y="113440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Name of the macro</a:t>
            </a:r>
          </a:p>
        </p:txBody>
      </p:sp>
    </p:spTree>
    <p:extLst>
      <p:ext uri="{BB962C8B-B14F-4D97-AF65-F5344CB8AC3E}">
        <p14:creationId xmlns:p14="http://schemas.microsoft.com/office/powerpoint/2010/main" val="230176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922E2F-5876-0AB1-2ED9-4D23288B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65" y="1134400"/>
            <a:ext cx="8553269" cy="4975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639EB-8EF5-9BFD-FC54-FB66D4EB96E6}"/>
              </a:ext>
            </a:extLst>
          </p:cNvPr>
          <p:cNvSpPr/>
          <p:nvPr/>
        </p:nvSpPr>
        <p:spPr>
          <a:xfrm>
            <a:off x="2564281" y="1522884"/>
            <a:ext cx="1592815" cy="3358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3B0AE-2D3F-236B-5356-887453DF5364}"/>
              </a:ext>
            </a:extLst>
          </p:cNvPr>
          <p:cNvSpPr txBox="1"/>
          <p:nvPr/>
        </p:nvSpPr>
        <p:spPr>
          <a:xfrm>
            <a:off x="3226583" y="2314286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Cases to match against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5E8E2-27C3-1188-B195-858F8457464C}"/>
              </a:ext>
            </a:extLst>
          </p:cNvPr>
          <p:cNvSpPr/>
          <p:nvPr/>
        </p:nvSpPr>
        <p:spPr>
          <a:xfrm>
            <a:off x="2567638" y="2682333"/>
            <a:ext cx="368915" cy="3358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00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92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922E2F-5876-0AB1-2ED9-4D23288B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65" y="1134400"/>
            <a:ext cx="8553269" cy="4975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639EB-8EF5-9BFD-FC54-FB66D4EB96E6}"/>
              </a:ext>
            </a:extLst>
          </p:cNvPr>
          <p:cNvSpPr/>
          <p:nvPr/>
        </p:nvSpPr>
        <p:spPr>
          <a:xfrm>
            <a:off x="2564281" y="1522884"/>
            <a:ext cx="1592815" cy="3358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5C6ED-E3FE-938E-12A7-C26488D2B58A}"/>
              </a:ext>
            </a:extLst>
          </p:cNvPr>
          <p:cNvSpPr txBox="1"/>
          <p:nvPr/>
        </p:nvSpPr>
        <p:spPr>
          <a:xfrm>
            <a:off x="5350784" y="3773154"/>
            <a:ext cx="5238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 expect an expression, which we bind to the </a:t>
            </a:r>
            <a:r>
              <a:rPr lang="de-DE" dirty="0">
                <a:solidFill>
                  <a:srgbClr val="FFFF00"/>
                </a:solidFill>
              </a:rPr>
              <a:t>metavariable $e</a:t>
            </a:r>
          </a:p>
        </p:txBody>
      </p:sp>
    </p:spTree>
    <p:extLst>
      <p:ext uri="{BB962C8B-B14F-4D97-AF65-F5344CB8AC3E}">
        <p14:creationId xmlns:p14="http://schemas.microsoft.com/office/powerpoint/2010/main" val="329144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922E2F-5876-0AB1-2ED9-4D23288BC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65" y="1134400"/>
            <a:ext cx="8553269" cy="4975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5AED2-29FF-4446-B002-30FF9CC30886}"/>
              </a:ext>
            </a:extLst>
          </p:cNvPr>
          <p:cNvSpPr/>
          <p:nvPr/>
        </p:nvSpPr>
        <p:spPr>
          <a:xfrm>
            <a:off x="3199358" y="1877365"/>
            <a:ext cx="7173276" cy="40259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41E8A-6919-EB52-D1D1-69A12FD2869D}"/>
              </a:ext>
            </a:extLst>
          </p:cNvPr>
          <p:cNvSpPr txBox="1"/>
          <p:nvPr/>
        </p:nvSpPr>
        <p:spPr>
          <a:xfrm>
            <a:off x="6096000" y="3983647"/>
            <a:ext cx="324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If we matched an expression, we insert this code at the macro call site</a:t>
            </a:r>
            <a:endParaRPr lang="de-D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795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E9BE1-21C9-CA6A-CC99-317F82A9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44" y="474426"/>
            <a:ext cx="6108310" cy="3553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94D97-74A9-FD7F-8180-02E4B566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8" y="4027950"/>
            <a:ext cx="8800261" cy="1945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BB0AB-6923-0BC8-4A76-AA70D3A4AC2D}"/>
              </a:ext>
            </a:extLst>
          </p:cNvPr>
          <p:cNvSpPr txBox="1"/>
          <p:nvPr/>
        </p:nvSpPr>
        <p:spPr>
          <a:xfrm>
            <a:off x="208998" y="2251188"/>
            <a:ext cx="259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cargo expand </a:t>
            </a:r>
            <a:r>
              <a:rPr lang="de-DE" dirty="0">
                <a:solidFill>
                  <a:schemeClr val="bg1"/>
                </a:solidFill>
              </a:rPr>
              <a:t>we can see what the code looks like without macros</a:t>
            </a:r>
          </a:p>
          <a:p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>
                <a:solidFill>
                  <a:srgbClr val="00FF00"/>
                </a:solidFill>
              </a:rPr>
              <a:t>cargo install cargo-expand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75942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E9BE1-21C9-CA6A-CC99-317F82A9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44" y="474426"/>
            <a:ext cx="6108310" cy="3553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C94D97-74A9-FD7F-8180-02E4B566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68" y="4027950"/>
            <a:ext cx="8800261" cy="1945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5BB0AB-6923-0BC8-4A76-AA70D3A4AC2D}"/>
              </a:ext>
            </a:extLst>
          </p:cNvPr>
          <p:cNvSpPr txBox="1"/>
          <p:nvPr/>
        </p:nvSpPr>
        <p:spPr>
          <a:xfrm>
            <a:off x="208998" y="2251188"/>
            <a:ext cx="2595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Using </a:t>
            </a:r>
            <a:r>
              <a:rPr lang="de-DE" dirty="0">
                <a:solidFill>
                  <a:srgbClr val="FFFF00"/>
                </a:solidFill>
              </a:rPr>
              <a:t>cargo expand </a:t>
            </a:r>
            <a:r>
              <a:rPr lang="de-DE" dirty="0">
                <a:solidFill>
                  <a:schemeClr val="bg1"/>
                </a:solidFill>
              </a:rPr>
              <a:t>we can see what the code looks like without macros</a:t>
            </a:r>
          </a:p>
          <a:p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>
                <a:solidFill>
                  <a:srgbClr val="00FF00"/>
                </a:solidFill>
              </a:rPr>
              <a:t>cargo install cargo-expand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229C5-0A5E-C278-4EF8-0EFE473CDCA1}"/>
              </a:ext>
            </a:extLst>
          </p:cNvPr>
          <p:cNvSpPr/>
          <p:nvPr/>
        </p:nvSpPr>
        <p:spPr>
          <a:xfrm>
            <a:off x="3528698" y="3205295"/>
            <a:ext cx="2340380" cy="26297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C523F-1561-665C-CDE2-CB0ABEBFCD94}"/>
              </a:ext>
            </a:extLst>
          </p:cNvPr>
          <p:cNvSpPr txBox="1"/>
          <p:nvPr/>
        </p:nvSpPr>
        <p:spPr>
          <a:xfrm>
            <a:off x="5909360" y="3182895"/>
            <a:ext cx="5307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 matched an expression, and replaced it with the call to </a:t>
            </a:r>
            <a:r>
              <a:rPr lang="de-DE" dirty="0">
                <a:solidFill>
                  <a:srgbClr val="FFFF00"/>
                </a:solidFill>
              </a:rPr>
              <a:t>println!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FC98E-A628-F48D-E0AC-A40F7CD7BD99}"/>
              </a:ext>
            </a:extLst>
          </p:cNvPr>
          <p:cNvSpPr/>
          <p:nvPr/>
        </p:nvSpPr>
        <p:spPr>
          <a:xfrm>
            <a:off x="2179253" y="4249745"/>
            <a:ext cx="8316875" cy="77341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65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275BC-AFBA-663D-497F-626ECD8E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696877"/>
            <a:ext cx="8824766" cy="50267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4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0974A-0905-01C8-7E9A-792D59EB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696877"/>
            <a:ext cx="8824766" cy="50267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3EFFD-5066-F96C-F8BB-D522F93E6D18}"/>
              </a:ext>
            </a:extLst>
          </p:cNvPr>
          <p:cNvSpPr/>
          <p:nvPr/>
        </p:nvSpPr>
        <p:spPr>
          <a:xfrm>
            <a:off x="4038600" y="2396776"/>
            <a:ext cx="4714665" cy="3826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133C0-05B5-0246-C197-4A1CA35988F0}"/>
              </a:ext>
            </a:extLst>
          </p:cNvPr>
          <p:cNvSpPr txBox="1"/>
          <p:nvPr/>
        </p:nvSpPr>
        <p:spPr>
          <a:xfrm>
            <a:off x="6171193" y="2936553"/>
            <a:ext cx="29899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 invocations can be recursive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Here: Count all identifiers in the list</a:t>
            </a:r>
          </a:p>
        </p:txBody>
      </p:sp>
    </p:spTree>
    <p:extLst>
      <p:ext uri="{BB962C8B-B14F-4D97-AF65-F5344CB8AC3E}">
        <p14:creationId xmlns:p14="http://schemas.microsoft.com/office/powerpoint/2010/main" val="3457961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DEA041-5839-BE1D-062B-26CCCC4A7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696877"/>
            <a:ext cx="8824766" cy="50267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3EFFD-5066-F96C-F8BB-D522F93E6D18}"/>
              </a:ext>
            </a:extLst>
          </p:cNvPr>
          <p:cNvSpPr/>
          <p:nvPr/>
        </p:nvSpPr>
        <p:spPr>
          <a:xfrm>
            <a:off x="2505537" y="1965758"/>
            <a:ext cx="5647863" cy="38267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133C0-05B5-0246-C197-4A1CA35988F0}"/>
              </a:ext>
            </a:extLst>
          </p:cNvPr>
          <p:cNvSpPr txBox="1"/>
          <p:nvPr/>
        </p:nvSpPr>
        <p:spPr>
          <a:xfrm>
            <a:off x="6171193" y="2936553"/>
            <a:ext cx="52774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Macro invocations can be recursive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Here: Count all identifiers in the list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Idea: </a:t>
            </a:r>
            <a:r>
              <a:rPr lang="de-DE" dirty="0">
                <a:solidFill>
                  <a:srgbClr val="FFFF00"/>
                </a:solidFill>
              </a:rPr>
              <a:t>Split list into start and rest</a:t>
            </a:r>
            <a:r>
              <a:rPr lang="de-DE" dirty="0">
                <a:solidFill>
                  <a:schemeClr val="bg1"/>
                </a:solidFill>
              </a:rPr>
              <a:t>, and call macro again on the rest</a:t>
            </a:r>
          </a:p>
        </p:txBody>
      </p:sp>
    </p:spTree>
    <p:extLst>
      <p:ext uri="{BB962C8B-B14F-4D97-AF65-F5344CB8AC3E}">
        <p14:creationId xmlns:p14="http://schemas.microsoft.com/office/powerpoint/2010/main" val="321427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44E011-B326-0298-D5D3-4CE93E39B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696877"/>
            <a:ext cx="8824766" cy="50267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3EFFD-5066-F96C-F8BB-D522F93E6D18}"/>
              </a:ext>
            </a:extLst>
          </p:cNvPr>
          <p:cNvSpPr/>
          <p:nvPr/>
        </p:nvSpPr>
        <p:spPr>
          <a:xfrm flipV="1">
            <a:off x="2525678" y="1095668"/>
            <a:ext cx="4052363" cy="84591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9133C0-05B5-0246-C197-4A1CA35988F0}"/>
              </a:ext>
            </a:extLst>
          </p:cNvPr>
          <p:cNvSpPr txBox="1"/>
          <p:nvPr/>
        </p:nvSpPr>
        <p:spPr>
          <a:xfrm>
            <a:off x="6578041" y="1364738"/>
            <a:ext cx="371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 need some base cases to stop recursion</a:t>
            </a:r>
          </a:p>
        </p:txBody>
      </p:sp>
    </p:spTree>
    <p:extLst>
      <p:ext uri="{BB962C8B-B14F-4D97-AF65-F5344CB8AC3E}">
        <p14:creationId xmlns:p14="http://schemas.microsoft.com/office/powerpoint/2010/main" val="1842073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5927F-AB2A-5231-D24F-6554483E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17" y="696877"/>
            <a:ext cx="8824766" cy="50267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3EFFD-5066-F96C-F8BB-D522F93E6D18}"/>
              </a:ext>
            </a:extLst>
          </p:cNvPr>
          <p:cNvSpPr/>
          <p:nvPr/>
        </p:nvSpPr>
        <p:spPr>
          <a:xfrm flipV="1">
            <a:off x="4435042" y="1975827"/>
            <a:ext cx="241691" cy="36455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0D0D55-5B08-B85E-D725-6976DE8B6DC7}"/>
              </a:ext>
            </a:extLst>
          </p:cNvPr>
          <p:cNvSpPr txBox="1"/>
          <p:nvPr/>
        </p:nvSpPr>
        <p:spPr>
          <a:xfrm>
            <a:off x="4193350" y="3525239"/>
            <a:ext cx="4847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 order is not important, as rule 3 also </a:t>
            </a:r>
            <a:r>
              <a:rPr lang="de-DE" dirty="0">
                <a:solidFill>
                  <a:srgbClr val="FFFF00"/>
                </a:solidFill>
              </a:rPr>
              <a:t>expects a comma</a:t>
            </a:r>
          </a:p>
        </p:txBody>
      </p:sp>
    </p:spTree>
    <p:extLst>
      <p:ext uri="{BB962C8B-B14F-4D97-AF65-F5344CB8AC3E}">
        <p14:creationId xmlns:p14="http://schemas.microsoft.com/office/powerpoint/2010/main" val="352901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838F8-23F2-AEB0-D38F-3B3D8993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647" y="641698"/>
            <a:ext cx="5564703" cy="316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29B5D-B72E-9A1B-3F95-38411C9F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" y="3811465"/>
            <a:ext cx="11760983" cy="18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74B0-0D1F-A791-8E26-A0BCE6C70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654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E838F8-23F2-AEB0-D38F-3B3D89931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647" y="641698"/>
            <a:ext cx="5564703" cy="3169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629B5D-B72E-9A1B-3F95-38411C9FA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08" y="3811465"/>
            <a:ext cx="11760983" cy="1856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B0071-09E8-FB92-1303-90BCBA3F8FA6}"/>
              </a:ext>
            </a:extLst>
          </p:cNvPr>
          <p:cNvSpPr txBox="1"/>
          <p:nvPr/>
        </p:nvSpPr>
        <p:spPr>
          <a:xfrm>
            <a:off x="4761325" y="3923461"/>
            <a:ext cx="39340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Important: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The count is </a:t>
            </a:r>
            <a:r>
              <a:rPr lang="de-DE" dirty="0">
                <a:solidFill>
                  <a:srgbClr val="FFFF00"/>
                </a:solidFill>
              </a:rPr>
              <a:t>computed at runtime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We only </a:t>
            </a:r>
            <a:r>
              <a:rPr lang="de-DE" dirty="0">
                <a:solidFill>
                  <a:srgbClr val="FFFF00"/>
                </a:solidFill>
              </a:rPr>
              <a:t>generated the formula</a:t>
            </a:r>
            <a:r>
              <a:rPr lang="de-DE" dirty="0">
                <a:solidFill>
                  <a:schemeClr val="bg1"/>
                </a:solidFill>
              </a:rPr>
              <a:t> at compile time.</a:t>
            </a:r>
          </a:p>
        </p:txBody>
      </p:sp>
    </p:spTree>
    <p:extLst>
      <p:ext uri="{BB962C8B-B14F-4D97-AF65-F5344CB8AC3E}">
        <p14:creationId xmlns:p14="http://schemas.microsoft.com/office/powerpoint/2010/main" val="3887437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E3F2E-A09A-5224-FC11-00E686620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1382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E3F2E-A09A-5224-FC11-00E686620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/>
              <a:t> is very powerful and allows us to generate all sorts of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780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E3F2E-A09A-5224-FC11-00E686620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/>
              <a:t> is very powerful and allows us to generate all sorts of code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Very often we encounter the same patterns when declaring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745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E3F2E-A09A-5224-FC11-00E686620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/>
              <a:t> is very powerful and allows us to generate all sorts of code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Very often we encounter the same patterns when declaring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To showcase one of the most important ones, we‘ll do something fancy today:</a:t>
            </a:r>
            <a:endParaRPr lang="de-DE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We‘ll implement a </a:t>
            </a:r>
            <a:r>
              <a:rPr lang="de-DE" dirty="0">
                <a:solidFill>
                  <a:srgbClr val="00FF00"/>
                </a:solidFill>
              </a:rPr>
              <a:t>calculator for expressions in reverse polish notation</a:t>
            </a:r>
            <a:r>
              <a:rPr lang="de-DE" dirty="0">
                <a:solidFill>
                  <a:schemeClr val="bg1"/>
                </a:solidFill>
              </a:rPr>
              <a:t> using only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30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42855"/>
              </p:ext>
            </p:extLst>
          </p:nvPr>
        </p:nvGraphicFramePr>
        <p:xfrm>
          <a:off x="5003687" y="4189480"/>
          <a:ext cx="2184624" cy="375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321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9171"/>
              </p:ext>
            </p:extLst>
          </p:nvPr>
        </p:nvGraphicFramePr>
        <p:xfrm>
          <a:off x="5003687" y="4189480"/>
          <a:ext cx="2184624" cy="751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1246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3029202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16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488791"/>
              </p:ext>
            </p:extLst>
          </p:nvPr>
        </p:nvGraphicFramePr>
        <p:xfrm>
          <a:off x="5003687" y="4189480"/>
          <a:ext cx="21846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1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449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3508557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523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83293"/>
              </p:ext>
            </p:extLst>
          </p:nvPr>
        </p:nvGraphicFramePr>
        <p:xfrm>
          <a:off x="5003687" y="4189480"/>
          <a:ext cx="21846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1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449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4038600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70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74B0-0D1F-A791-8E26-A0BCE6C70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611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03758"/>
              </p:ext>
            </p:extLst>
          </p:nvPr>
        </p:nvGraphicFramePr>
        <p:xfrm>
          <a:off x="5003687" y="4189480"/>
          <a:ext cx="2184624" cy="751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1246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4038600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552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99388"/>
              </p:ext>
            </p:extLst>
          </p:nvPr>
        </p:nvGraphicFramePr>
        <p:xfrm>
          <a:off x="5003687" y="4189480"/>
          <a:ext cx="2184624" cy="11279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460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12461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4574350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741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873172-8FBE-BBB6-F627-8427DD1DA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57" y="1977701"/>
            <a:ext cx="9460885" cy="221177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3BCB6-45A0-DEFE-C47F-BC63C5DCE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8"/>
              </p:ext>
            </p:extLst>
          </p:nvPr>
        </p:nvGraphicFramePr>
        <p:xfrm>
          <a:off x="5003687" y="4189480"/>
          <a:ext cx="2184624" cy="7519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84624">
                  <a:extLst>
                    <a:ext uri="{9D8B030D-6E8A-4147-A177-3AD203B41FA5}">
                      <a16:colId xmlns:a16="http://schemas.microsoft.com/office/drawing/2014/main" val="1049565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1796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46098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CDF6641-AA9E-B07D-F842-7C85EC39D6DE}"/>
              </a:ext>
            </a:extLst>
          </p:cNvPr>
          <p:cNvSpPr/>
          <p:nvPr/>
        </p:nvSpPr>
        <p:spPr>
          <a:xfrm>
            <a:off x="5069818" y="2565959"/>
            <a:ext cx="483383" cy="4833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119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E3F2E-A09A-5224-FC11-00E686620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macro_rules!</a:t>
            </a:r>
            <a:r>
              <a:rPr lang="de-DE" dirty="0"/>
              <a:t> is very powerful and allows us to generate all sorts of code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Very often we encounter the same patterns when declaring macros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To showcase one of the most important ones, we‘ll do something fancy today:</a:t>
            </a:r>
            <a:endParaRPr lang="de-DE" dirty="0">
              <a:solidFill>
                <a:srgbClr val="FFFF00"/>
              </a:solidFill>
            </a:endParaRP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/>
              <a:t>We‘ll implement a </a:t>
            </a:r>
            <a:r>
              <a:rPr lang="de-DE" dirty="0">
                <a:solidFill>
                  <a:srgbClr val="00FF00"/>
                </a:solidFill>
              </a:rPr>
              <a:t>calculator for expressions in reverse polish notation</a:t>
            </a:r>
            <a:r>
              <a:rPr lang="de-DE" dirty="0">
                <a:solidFill>
                  <a:schemeClr val="bg1"/>
                </a:solidFill>
              </a:rPr>
              <a:t> using only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We‘ll start from the end, and slowly build it all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3185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44874-26D9-82F3-8527-C7AF1A67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0" y="1539252"/>
            <a:ext cx="11503179" cy="1560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5835A-F97A-9514-A2EB-0A4511124105}"/>
              </a:ext>
            </a:extLst>
          </p:cNvPr>
          <p:cNvSpPr txBox="1"/>
          <p:nvPr/>
        </p:nvSpPr>
        <p:spPr>
          <a:xfrm>
            <a:off x="3368329" y="3100025"/>
            <a:ext cx="5455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want our macro to return the result so we can freely use it later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(for example, to print it in the console)</a:t>
            </a:r>
          </a:p>
        </p:txBody>
      </p:sp>
    </p:spTree>
    <p:extLst>
      <p:ext uri="{BB962C8B-B14F-4D97-AF65-F5344CB8AC3E}">
        <p14:creationId xmlns:p14="http://schemas.microsoft.com/office/powerpoint/2010/main" val="1748275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44874-26D9-82F3-8527-C7AF1A67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0" y="1539252"/>
            <a:ext cx="11503179" cy="15607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55835A-F97A-9514-A2EB-0A4511124105}"/>
              </a:ext>
            </a:extLst>
          </p:cNvPr>
          <p:cNvSpPr txBox="1"/>
          <p:nvPr/>
        </p:nvSpPr>
        <p:spPr>
          <a:xfrm>
            <a:off x="3368329" y="3100025"/>
            <a:ext cx="54553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We want our macro to return the result so we can freely use it later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(for example, to print it in the console)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Let‘s start simple: Pushing a number to the stack</a:t>
            </a:r>
          </a:p>
        </p:txBody>
      </p:sp>
    </p:spTree>
    <p:extLst>
      <p:ext uri="{BB962C8B-B14F-4D97-AF65-F5344CB8AC3E}">
        <p14:creationId xmlns:p14="http://schemas.microsoft.com/office/powerpoint/2010/main" val="1028228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4EF0C-36A4-5E05-2128-5CF0CF8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60" y="1263386"/>
            <a:ext cx="7123079" cy="438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9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4EF0C-36A4-5E05-2128-5CF0CF8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60" y="1263386"/>
            <a:ext cx="7123079" cy="43864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809293-6D35-1948-2375-25952993FBEF}"/>
              </a:ext>
            </a:extLst>
          </p:cNvPr>
          <p:cNvSpPr/>
          <p:nvPr/>
        </p:nvSpPr>
        <p:spPr>
          <a:xfrm>
            <a:off x="4886199" y="1776433"/>
            <a:ext cx="2070492" cy="576032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B4E56-A3E1-9880-8868-9EA4BA98E174}"/>
              </a:ext>
            </a:extLst>
          </p:cNvPr>
          <p:cNvSpPr txBox="1"/>
          <p:nvPr/>
        </p:nvSpPr>
        <p:spPr>
          <a:xfrm>
            <a:off x="4708959" y="2630410"/>
            <a:ext cx="4512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Matching a number is easy – We simply match a literal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37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4EF0C-36A4-5E05-2128-5CF0CF8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60" y="1263386"/>
            <a:ext cx="7123079" cy="4386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B99C7-B347-C2DE-6A44-658E824F1AED}"/>
              </a:ext>
            </a:extLst>
          </p:cNvPr>
          <p:cNvSpPr txBox="1"/>
          <p:nvPr/>
        </p:nvSpPr>
        <p:spPr>
          <a:xfrm>
            <a:off x="4708959" y="2630410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Matching a number is easy – We simply match a literal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However, we also need </a:t>
            </a:r>
            <a:r>
              <a:rPr lang="de-DE" dirty="0">
                <a:solidFill>
                  <a:srgbClr val="00FF00"/>
                </a:solidFill>
              </a:rPr>
              <a:t>a stack</a:t>
            </a:r>
            <a:r>
              <a:rPr lang="de-DE" dirty="0">
                <a:solidFill>
                  <a:schemeClr val="bg1"/>
                </a:solidFill>
              </a:rPr>
              <a:t> to keep track of all numbers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902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4EF0C-36A4-5E05-2128-5CF0CF8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60" y="1263386"/>
            <a:ext cx="7123079" cy="4386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71F346-D0F8-4FAA-650E-CE943D41A020}"/>
              </a:ext>
            </a:extLst>
          </p:cNvPr>
          <p:cNvSpPr txBox="1"/>
          <p:nvPr/>
        </p:nvSpPr>
        <p:spPr>
          <a:xfrm>
            <a:off x="4708959" y="2630410"/>
            <a:ext cx="6697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Matching a number is easy – We simply match a literal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However, we also need </a:t>
            </a:r>
            <a:r>
              <a:rPr lang="de-DE" dirty="0">
                <a:solidFill>
                  <a:srgbClr val="00FF00"/>
                </a:solidFill>
              </a:rPr>
              <a:t>a stack</a:t>
            </a:r>
            <a:r>
              <a:rPr lang="de-DE" dirty="0">
                <a:solidFill>
                  <a:schemeClr val="bg1"/>
                </a:solidFill>
              </a:rPr>
              <a:t> to keep track of all numbers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Problem: Our macro can‘t use real variables,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need the stack at compile time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2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for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C74B0-0D1F-A791-8E26-A0BCE6C70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de-DE" dirty="0"/>
              <a:t>Recap</a:t>
            </a:r>
          </a:p>
          <a:p>
            <a:pPr>
              <a:buFont typeface="+mj-lt"/>
              <a:buAutoNum type="arabicPeriod"/>
            </a:pPr>
            <a:r>
              <a:rPr lang="de-DE" dirty="0"/>
              <a:t>tt-munchers</a:t>
            </a:r>
          </a:p>
          <a:p>
            <a:pPr>
              <a:buFont typeface="+mj-lt"/>
              <a:buAutoNum type="arabicPeriod"/>
            </a:pPr>
            <a:r>
              <a:rPr lang="de-DE" dirty="0"/>
              <a:t>Procedural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496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94EF0C-36A4-5E05-2128-5CF0CF82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60" y="1263386"/>
            <a:ext cx="7123079" cy="438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93C3D-288D-FCA1-BAD6-13EA9B202F71}"/>
              </a:ext>
            </a:extLst>
          </p:cNvPr>
          <p:cNvSpPr txBox="1"/>
          <p:nvPr/>
        </p:nvSpPr>
        <p:spPr>
          <a:xfrm>
            <a:off x="4708959" y="2630410"/>
            <a:ext cx="66976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Matching a number is easy – We simply match a literal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However, we also need </a:t>
            </a:r>
            <a:r>
              <a:rPr lang="de-DE" dirty="0">
                <a:solidFill>
                  <a:srgbClr val="00FF00"/>
                </a:solidFill>
              </a:rPr>
              <a:t>a stack</a:t>
            </a:r>
            <a:r>
              <a:rPr lang="de-DE" dirty="0">
                <a:solidFill>
                  <a:schemeClr val="bg1"/>
                </a:solidFill>
              </a:rPr>
              <a:t> to keep track of all numbers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Problem: Our macro can‘t use real variables,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need the stack at compile time</a:t>
            </a:r>
            <a:b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But we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can work with token sequences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2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451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98245-6F64-E850-FB13-7840AAE8D3C1}"/>
              </a:ext>
            </a:extLst>
          </p:cNvPr>
          <p:cNvSpPr txBox="1"/>
          <p:nvPr/>
        </p:nvSpPr>
        <p:spPr>
          <a:xfrm>
            <a:off x="4306140" y="2670437"/>
            <a:ext cx="29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is a list of expressions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75B0BA-CA3E-2208-F8EC-C11821CD26F0}"/>
              </a:ext>
            </a:extLst>
          </p:cNvPr>
          <p:cNvSpPr/>
          <p:nvPr/>
        </p:nvSpPr>
        <p:spPr>
          <a:xfrm>
            <a:off x="2308155" y="1671445"/>
            <a:ext cx="4499493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909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F7476C-69D2-73DB-8134-F63093C97C26}"/>
              </a:ext>
            </a:extLst>
          </p:cNvPr>
          <p:cNvSpPr/>
          <p:nvPr/>
        </p:nvSpPr>
        <p:spPr>
          <a:xfrm>
            <a:off x="2308154" y="1671701"/>
            <a:ext cx="330312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4C61E-DEC9-BEDF-9992-0DCD73ED2EE0}"/>
              </a:ext>
            </a:extLst>
          </p:cNvPr>
          <p:cNvSpPr/>
          <p:nvPr/>
        </p:nvSpPr>
        <p:spPr>
          <a:xfrm>
            <a:off x="6478992" y="1671700"/>
            <a:ext cx="330312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A860-82DF-1F0E-89F2-B8D24114AFAD}"/>
              </a:ext>
            </a:extLst>
          </p:cNvPr>
          <p:cNvSpPr txBox="1"/>
          <p:nvPr/>
        </p:nvSpPr>
        <p:spPr>
          <a:xfrm>
            <a:off x="4306140" y="2670437"/>
            <a:ext cx="5277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is a list of expressions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 brackets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so we don‘t accidentally confuse it with input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99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4C61E-DEC9-BEDF-9992-0DCD73ED2EE0}"/>
              </a:ext>
            </a:extLst>
          </p:cNvPr>
          <p:cNvSpPr/>
          <p:nvPr/>
        </p:nvSpPr>
        <p:spPr>
          <a:xfrm flipH="1">
            <a:off x="2755284" y="1659616"/>
            <a:ext cx="3597177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A860-82DF-1F0E-89F2-B8D24114AFAD}"/>
              </a:ext>
            </a:extLst>
          </p:cNvPr>
          <p:cNvSpPr txBox="1"/>
          <p:nvPr/>
        </p:nvSpPr>
        <p:spPr>
          <a:xfrm>
            <a:off x="4306140" y="2670437"/>
            <a:ext cx="5277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is a list of expressions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 brackets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so we don‘t accidentally confuse it with input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Elements in the stack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expressions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such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2 + 3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84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5A860-82DF-1F0E-89F2-B8D24114AFAD}"/>
              </a:ext>
            </a:extLst>
          </p:cNvPr>
          <p:cNvSpPr txBox="1"/>
          <p:nvPr/>
        </p:nvSpPr>
        <p:spPr>
          <a:xfrm>
            <a:off x="4306140" y="2670437"/>
            <a:ext cx="52774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Idea: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is a list of expressions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Square brackets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so we don‘t accidentally confuse it with input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Elements in the stack are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expressions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such as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2 + 3</a:t>
            </a:r>
            <a:b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Later on we‘ll have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 rules to match operators against the stack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90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03804-D788-41A8-4CBF-3EA2B613674C}"/>
              </a:ext>
            </a:extLst>
          </p:cNvPr>
          <p:cNvSpPr txBox="1"/>
          <p:nvPr/>
        </p:nvSpPr>
        <p:spPr>
          <a:xfrm>
            <a:off x="4354478" y="2994005"/>
            <a:ext cx="5883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There are no limits to what we can emit with macros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We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can‘t directly modify the stack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but we can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create a modified copy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Here: Push the number at the front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5D222-386E-C20A-B38D-E457593B38DE}"/>
              </a:ext>
            </a:extLst>
          </p:cNvPr>
          <p:cNvSpPr/>
          <p:nvPr/>
        </p:nvSpPr>
        <p:spPr>
          <a:xfrm flipH="1">
            <a:off x="3862365" y="2154607"/>
            <a:ext cx="4693518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21705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03804-D788-41A8-4CBF-3EA2B613674C}"/>
              </a:ext>
            </a:extLst>
          </p:cNvPr>
          <p:cNvSpPr txBox="1"/>
          <p:nvPr/>
        </p:nvSpPr>
        <p:spPr>
          <a:xfrm>
            <a:off x="4354478" y="2994005"/>
            <a:ext cx="58641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The final code must be valid, but we‘re not actually generating anything!</a:t>
            </a:r>
          </a:p>
          <a:p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The stack is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only temporary and passed between macro calls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5D222-386E-C20A-B38D-E457593B38DE}"/>
              </a:ext>
            </a:extLst>
          </p:cNvPr>
          <p:cNvSpPr/>
          <p:nvPr/>
        </p:nvSpPr>
        <p:spPr>
          <a:xfrm flipH="1">
            <a:off x="2727086" y="2154607"/>
            <a:ext cx="6074517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013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32C244-E862-643E-B0DB-7EC3DE18F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86" y="1251301"/>
            <a:ext cx="9848624" cy="372754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03804-D788-41A8-4CBF-3EA2B613674C}"/>
              </a:ext>
            </a:extLst>
          </p:cNvPr>
          <p:cNvSpPr txBox="1"/>
          <p:nvPr/>
        </p:nvSpPr>
        <p:spPr>
          <a:xfrm>
            <a:off x="4354478" y="2994005"/>
            <a:ext cx="58641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The final code must be valid, but we‘re not actually generating anything!</a:t>
            </a:r>
          </a:p>
          <a:p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The stack is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only temporary and passed between macro calls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Okay, numbers are done! Now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need to work on the rest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5D222-386E-C20A-B38D-E457593B38DE}"/>
              </a:ext>
            </a:extLst>
          </p:cNvPr>
          <p:cNvSpPr/>
          <p:nvPr/>
        </p:nvSpPr>
        <p:spPr>
          <a:xfrm flipH="1">
            <a:off x="2727086" y="2154607"/>
            <a:ext cx="6074517" cy="4914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138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7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5617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8F622-6C39-8D6C-7DB3-CDAFD15D06C5}"/>
              </a:ext>
            </a:extLst>
          </p:cNvPr>
          <p:cNvSpPr txBox="1"/>
          <p:nvPr/>
        </p:nvSpPr>
        <p:spPr>
          <a:xfrm>
            <a:off x="4451155" y="2717942"/>
            <a:ext cx="6849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tt-muncher</a:t>
            </a:r>
            <a:r>
              <a:rPr lang="de-DE" dirty="0">
                <a:solidFill>
                  <a:schemeClr val="bg1"/>
                </a:solidFill>
              </a:rPr>
              <a:t> – A pattern which comes up all the time with declarative macros</a:t>
            </a:r>
          </a:p>
        </p:txBody>
      </p:sp>
    </p:spTree>
    <p:extLst>
      <p:ext uri="{BB962C8B-B14F-4D97-AF65-F5344CB8AC3E}">
        <p14:creationId xmlns:p14="http://schemas.microsoft.com/office/powerpoint/2010/main" val="5035046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8F622-6C39-8D6C-7DB3-CDAFD15D06C5}"/>
              </a:ext>
            </a:extLst>
          </p:cNvPr>
          <p:cNvSpPr txBox="1"/>
          <p:nvPr/>
        </p:nvSpPr>
        <p:spPr>
          <a:xfrm>
            <a:off x="4451155" y="2717942"/>
            <a:ext cx="6849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tt-muncher</a:t>
            </a:r>
            <a:r>
              <a:rPr lang="de-DE" dirty="0">
                <a:solidFill>
                  <a:schemeClr val="bg1"/>
                </a:solidFill>
              </a:rPr>
              <a:t> – A pattern which comes up all the time with declarative macros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We‘re processing </a:t>
            </a:r>
            <a:r>
              <a:rPr lang="de-DE" dirty="0">
                <a:solidFill>
                  <a:srgbClr val="FFFF00"/>
                </a:solidFill>
              </a:rPr>
              <a:t>one token at a time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B77C32-E989-9C29-D937-229501D218E7}"/>
              </a:ext>
            </a:extLst>
          </p:cNvPr>
          <p:cNvSpPr/>
          <p:nvPr/>
        </p:nvSpPr>
        <p:spPr>
          <a:xfrm>
            <a:off x="1538769" y="1703926"/>
            <a:ext cx="6453167" cy="3987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18081-625E-B1E9-21FB-43ADD145AF04}"/>
              </a:ext>
            </a:extLst>
          </p:cNvPr>
          <p:cNvSpPr/>
          <p:nvPr/>
        </p:nvSpPr>
        <p:spPr>
          <a:xfrm>
            <a:off x="1885195" y="2135357"/>
            <a:ext cx="5144003" cy="39879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442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8F622-6C39-8D6C-7DB3-CDAFD15D06C5}"/>
              </a:ext>
            </a:extLst>
          </p:cNvPr>
          <p:cNvSpPr txBox="1"/>
          <p:nvPr/>
        </p:nvSpPr>
        <p:spPr>
          <a:xfrm>
            <a:off x="4451155" y="2717942"/>
            <a:ext cx="6849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tt-muncher</a:t>
            </a:r>
            <a:r>
              <a:rPr lang="de-DE" dirty="0">
                <a:solidFill>
                  <a:schemeClr val="bg1"/>
                </a:solidFill>
              </a:rPr>
              <a:t> – A pattern which comes up all the time with declarative macros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We‘re processing </a:t>
            </a:r>
            <a:r>
              <a:rPr lang="de-DE" dirty="0">
                <a:solidFill>
                  <a:srgbClr val="FFFF00"/>
                </a:solidFill>
              </a:rPr>
              <a:t>one token at a time</a:t>
            </a:r>
            <a:r>
              <a:rPr lang="de-DE" dirty="0">
                <a:solidFill>
                  <a:schemeClr val="bg1"/>
                </a:solidFill>
              </a:rPr>
              <a:t>, and </a:t>
            </a:r>
            <a:r>
              <a:rPr lang="de-DE" dirty="0">
                <a:solidFill>
                  <a:srgbClr val="00FF00"/>
                </a:solidFill>
              </a:rPr>
              <a:t>pass along the rest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6041F-0469-B815-E98A-E2CBFF7730F4}"/>
              </a:ext>
            </a:extLst>
          </p:cNvPr>
          <p:cNvSpPr/>
          <p:nvPr/>
        </p:nvSpPr>
        <p:spPr>
          <a:xfrm flipH="1">
            <a:off x="8120837" y="1703926"/>
            <a:ext cx="2408861" cy="3987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29FFB3-D7F7-1A9F-09D5-A6771004F927}"/>
              </a:ext>
            </a:extLst>
          </p:cNvPr>
          <p:cNvSpPr/>
          <p:nvPr/>
        </p:nvSpPr>
        <p:spPr>
          <a:xfrm flipH="1">
            <a:off x="7154071" y="2135356"/>
            <a:ext cx="1800603" cy="3987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0256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8F622-6C39-8D6C-7DB3-CDAFD15D06C5}"/>
              </a:ext>
            </a:extLst>
          </p:cNvPr>
          <p:cNvSpPr txBox="1"/>
          <p:nvPr/>
        </p:nvSpPr>
        <p:spPr>
          <a:xfrm>
            <a:off x="4451155" y="2717942"/>
            <a:ext cx="68499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tt-muncher</a:t>
            </a:r>
            <a:r>
              <a:rPr lang="de-DE" dirty="0">
                <a:solidFill>
                  <a:schemeClr val="bg1"/>
                </a:solidFill>
              </a:rPr>
              <a:t> – A pattern which comes up all the time with declarative macros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We‘re processing </a:t>
            </a:r>
            <a:r>
              <a:rPr lang="de-DE" dirty="0">
                <a:solidFill>
                  <a:srgbClr val="FFFF00"/>
                </a:solidFill>
              </a:rPr>
              <a:t>one token at a time</a:t>
            </a:r>
            <a:r>
              <a:rPr lang="de-DE" dirty="0">
                <a:solidFill>
                  <a:schemeClr val="bg1"/>
                </a:solidFill>
              </a:rPr>
              <a:t>, and </a:t>
            </a:r>
            <a:r>
              <a:rPr lang="de-DE" dirty="0">
                <a:solidFill>
                  <a:srgbClr val="00FF00"/>
                </a:solidFill>
              </a:rPr>
              <a:t>pass along the rest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don‘t care what tree type the rest has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eat it all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6041F-0469-B815-E98A-E2CBFF7730F4}"/>
              </a:ext>
            </a:extLst>
          </p:cNvPr>
          <p:cNvSpPr/>
          <p:nvPr/>
        </p:nvSpPr>
        <p:spPr>
          <a:xfrm flipH="1">
            <a:off x="9542789" y="1703926"/>
            <a:ext cx="580061" cy="39879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840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4AAB1-5EAC-16E0-F7AE-582DC97E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2" y="1315348"/>
            <a:ext cx="11147735" cy="330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8F622-6C39-8D6C-7DB3-CDAFD15D06C5}"/>
              </a:ext>
            </a:extLst>
          </p:cNvPr>
          <p:cNvSpPr txBox="1"/>
          <p:nvPr/>
        </p:nvSpPr>
        <p:spPr>
          <a:xfrm>
            <a:off x="4451155" y="2717942"/>
            <a:ext cx="74045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This is a </a:t>
            </a:r>
            <a:r>
              <a:rPr lang="de-DE" dirty="0">
                <a:solidFill>
                  <a:srgbClr val="00FF00"/>
                </a:solidFill>
              </a:rPr>
              <a:t>tt-muncher</a:t>
            </a:r>
            <a:r>
              <a:rPr lang="de-DE" dirty="0">
                <a:solidFill>
                  <a:schemeClr val="bg1"/>
                </a:solidFill>
              </a:rPr>
              <a:t> – A pattern which comes up all the time with declarative macros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We‘re processing </a:t>
            </a:r>
            <a:r>
              <a:rPr lang="de-DE" dirty="0">
                <a:solidFill>
                  <a:srgbClr val="FFFF00"/>
                </a:solidFill>
              </a:rPr>
              <a:t>one token at a time</a:t>
            </a:r>
            <a:r>
              <a:rPr lang="de-DE" dirty="0">
                <a:solidFill>
                  <a:schemeClr val="bg1"/>
                </a:solidFill>
              </a:rPr>
              <a:t>, and </a:t>
            </a:r>
            <a:r>
              <a:rPr lang="de-DE" dirty="0">
                <a:solidFill>
                  <a:srgbClr val="00FF00"/>
                </a:solidFill>
              </a:rPr>
              <a:t>pass along the rest</a:t>
            </a:r>
            <a:br>
              <a:rPr lang="de-DE" dirty="0">
                <a:solidFill>
                  <a:srgbClr val="00FF00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We don‘t care what tree type the rest has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we eat it all</a:t>
            </a:r>
            <a:br>
              <a:rPr lang="de-DE" dirty="0">
                <a:solidFill>
                  <a:srgbClr val="00FF00"/>
                </a:solidFill>
              </a:rPr>
            </a:br>
            <a:endParaRPr lang="de-DE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In our case: This macro now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accepts a sequence of numbers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and puts them into the stack!</a:t>
            </a:r>
            <a:endParaRPr lang="de-DE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517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9A354-A7AC-C49A-7481-803C71E6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0" y="1240786"/>
            <a:ext cx="10657258" cy="4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1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9A354-A7AC-C49A-7481-803C71E6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0" y="1240786"/>
            <a:ext cx="10657258" cy="4013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BE1997-DA47-F4D5-805E-F098757C1321}"/>
              </a:ext>
            </a:extLst>
          </p:cNvPr>
          <p:cNvSpPr/>
          <p:nvPr/>
        </p:nvSpPr>
        <p:spPr>
          <a:xfrm>
            <a:off x="1538771" y="2787509"/>
            <a:ext cx="5993952" cy="4511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1BC7F1-03E0-CCA6-BB81-0D27457934FA}"/>
              </a:ext>
            </a:extLst>
          </p:cNvPr>
          <p:cNvSpPr txBox="1"/>
          <p:nvPr/>
        </p:nvSpPr>
        <p:spPr>
          <a:xfrm>
            <a:off x="7532723" y="2859199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Our final result should be the only element</a:t>
            </a:r>
          </a:p>
        </p:txBody>
      </p:sp>
    </p:spTree>
    <p:extLst>
      <p:ext uri="{BB962C8B-B14F-4D97-AF65-F5344CB8AC3E}">
        <p14:creationId xmlns:p14="http://schemas.microsoft.com/office/powerpoint/2010/main" val="3151195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9A354-A7AC-C49A-7481-803C71E6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0" y="1240786"/>
            <a:ext cx="10657258" cy="40130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14A5DC-14CC-F613-98FE-F294E509125A}"/>
              </a:ext>
            </a:extLst>
          </p:cNvPr>
          <p:cNvSpPr/>
          <p:nvPr/>
        </p:nvSpPr>
        <p:spPr>
          <a:xfrm>
            <a:off x="1526686" y="3203421"/>
            <a:ext cx="6445110" cy="45115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6A43D-AB02-FA94-4F83-982F27FE164D}"/>
              </a:ext>
            </a:extLst>
          </p:cNvPr>
          <p:cNvSpPr txBox="1"/>
          <p:nvPr/>
        </p:nvSpPr>
        <p:spPr>
          <a:xfrm>
            <a:off x="8012078" y="3275111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Entrypoint so we don‘t have to specify </a:t>
            </a:r>
            <a:r>
              <a:rPr lang="de-DE" dirty="0">
                <a:solidFill>
                  <a:srgbClr val="FFFF00"/>
                </a:solidFill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876514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0A80E3-0B20-E149-1364-6CD36889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9A354-A7AC-C49A-7481-803C71E6B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70" y="1240786"/>
            <a:ext cx="10657258" cy="40130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108DFF-2D50-0DA4-D2A0-85B5B5EE0D0F}"/>
              </a:ext>
            </a:extLst>
          </p:cNvPr>
          <p:cNvSpPr/>
          <p:nvPr/>
        </p:nvSpPr>
        <p:spPr>
          <a:xfrm>
            <a:off x="4672705" y="3202414"/>
            <a:ext cx="2892243" cy="46785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96A665-901F-11CA-C7C4-2E5CBBD522C6}"/>
              </a:ext>
            </a:extLst>
          </p:cNvPr>
          <p:cNvSpPr/>
          <p:nvPr/>
        </p:nvSpPr>
        <p:spPr>
          <a:xfrm>
            <a:off x="3943601" y="4772739"/>
            <a:ext cx="1007049" cy="48113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38EBF-99FC-98A7-441A-B8CAAEE54A11}"/>
              </a:ext>
            </a:extLst>
          </p:cNvPr>
          <p:cNvSpPr txBox="1"/>
          <p:nvPr/>
        </p:nvSpPr>
        <p:spPr>
          <a:xfrm>
            <a:off x="5321244" y="4507549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compiler is not happy...</a:t>
            </a:r>
          </a:p>
        </p:txBody>
      </p:sp>
    </p:spTree>
    <p:extLst>
      <p:ext uri="{BB962C8B-B14F-4D97-AF65-F5344CB8AC3E}">
        <p14:creationId xmlns:p14="http://schemas.microsoft.com/office/powerpoint/2010/main" val="255914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7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</p:txBody>
      </p:sp>
    </p:spTree>
    <p:extLst>
      <p:ext uri="{BB962C8B-B14F-4D97-AF65-F5344CB8AC3E}">
        <p14:creationId xmlns:p14="http://schemas.microsoft.com/office/powerpoint/2010/main" val="31214162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7005029" y="2803624"/>
            <a:ext cx="3512585" cy="1576898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137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0234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8672701" y="4357408"/>
            <a:ext cx="1844913" cy="2347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This is where it went wrong though...</a:t>
            </a:r>
          </a:p>
        </p:txBody>
      </p:sp>
    </p:spTree>
    <p:extLst>
      <p:ext uri="{BB962C8B-B14F-4D97-AF65-F5344CB8AC3E}">
        <p14:creationId xmlns:p14="http://schemas.microsoft.com/office/powerpoint/2010/main" val="34604763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8672701" y="4357408"/>
            <a:ext cx="1844913" cy="2347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2774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This is where it went wrong though...</a:t>
            </a:r>
          </a:p>
          <a:p>
            <a:pPr algn="l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does not match rule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77743-A55D-CC61-92D5-89A4C5967B90}"/>
              </a:ext>
            </a:extLst>
          </p:cNvPr>
          <p:cNvSpPr/>
          <p:nvPr/>
        </p:nvSpPr>
        <p:spPr>
          <a:xfrm>
            <a:off x="1196374" y="781470"/>
            <a:ext cx="6743196" cy="33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3667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8672701" y="4357408"/>
            <a:ext cx="1844913" cy="2347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277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This is where it went wrong though...</a:t>
            </a:r>
          </a:p>
          <a:p>
            <a:pPr algn="l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does not match rule 1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stack does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not contain a single expression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not rule 2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77743-A55D-CC61-92D5-89A4C5967B90}"/>
              </a:ext>
            </a:extLst>
          </p:cNvPr>
          <p:cNvSpPr/>
          <p:nvPr/>
        </p:nvSpPr>
        <p:spPr>
          <a:xfrm>
            <a:off x="1196374" y="1695870"/>
            <a:ext cx="2279957" cy="33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123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8672701" y="4357408"/>
            <a:ext cx="1844913" cy="234734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3687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This is where it went wrong though...</a:t>
            </a:r>
          </a:p>
          <a:p>
            <a:pPr algn="l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does not match rule 1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stack does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not contain a single expression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not rule 2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Rule 3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black hole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it matches </a:t>
            </a:r>
            <a:r>
              <a:rPr lang="de-DE" i="1" dirty="0">
                <a:solidFill>
                  <a:schemeClr val="bg1"/>
                </a:solidFill>
                <a:sym typeface="Wingdings" panose="05000000000000000000" pitchFamily="2" charset="2"/>
              </a:rPr>
              <a:t>everything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– including our stack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77743-A55D-CC61-92D5-89A4C5967B90}"/>
              </a:ext>
            </a:extLst>
          </p:cNvPr>
          <p:cNvSpPr/>
          <p:nvPr/>
        </p:nvSpPr>
        <p:spPr>
          <a:xfrm>
            <a:off x="1196375" y="1993954"/>
            <a:ext cx="1587108" cy="33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2336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507628-933A-C60E-9BDD-007FE6A87CFD}"/>
              </a:ext>
            </a:extLst>
          </p:cNvPr>
          <p:cNvSpPr/>
          <p:nvPr/>
        </p:nvSpPr>
        <p:spPr>
          <a:xfrm>
            <a:off x="7029197" y="4572000"/>
            <a:ext cx="4428453" cy="1379655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967543" y="4351505"/>
            <a:ext cx="53591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The important bit first: We </a:t>
            </a:r>
            <a:r>
              <a:rPr lang="de-DE" dirty="0">
                <a:solidFill>
                  <a:srgbClr val="00FF00"/>
                </a:solidFill>
              </a:rPr>
              <a:t>collected the numbers into the stack</a:t>
            </a:r>
            <a:r>
              <a:rPr lang="de-DE" dirty="0">
                <a:solidFill>
                  <a:schemeClr val="bg1"/>
                </a:solidFill>
              </a:rPr>
              <a:t>!</a:t>
            </a:r>
          </a:p>
          <a:p>
            <a:pPr algn="l"/>
            <a:r>
              <a:rPr lang="de-DE" dirty="0">
                <a:solidFill>
                  <a:schemeClr val="bg1"/>
                </a:solidFill>
              </a:rPr>
              <a:t>This is where it went wrong though...</a:t>
            </a:r>
          </a:p>
          <a:p>
            <a:pPr algn="l"/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chemeClr val="bg1"/>
                </a:solidFill>
              </a:rPr>
              <a:t>The stack does not match rule 1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The stack does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not contain a single expression 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not rule 2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Rule 3 is a </a:t>
            </a:r>
            <a:r>
              <a:rPr lang="de-DE" dirty="0">
                <a:solidFill>
                  <a:srgbClr val="00FF00"/>
                </a:solidFill>
                <a:sym typeface="Wingdings" panose="05000000000000000000" pitchFamily="2" charset="2"/>
              </a:rPr>
              <a:t>black hole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, it matches </a:t>
            </a:r>
            <a:r>
              <a:rPr lang="de-DE" i="1" dirty="0">
                <a:solidFill>
                  <a:schemeClr val="bg1"/>
                </a:solidFill>
                <a:sym typeface="Wingdings" panose="05000000000000000000" pitchFamily="2" charset="2"/>
              </a:rPr>
              <a:t>everything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– including our stack</a:t>
            </a:r>
            <a:b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And now we‘re stuck in infinite recursion...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77743-A55D-CC61-92D5-89A4C5967B90}"/>
              </a:ext>
            </a:extLst>
          </p:cNvPr>
          <p:cNvSpPr/>
          <p:nvPr/>
        </p:nvSpPr>
        <p:spPr>
          <a:xfrm>
            <a:off x="3581401" y="1993954"/>
            <a:ext cx="2134606" cy="3383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8960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8E4743-E681-2180-0FF2-F6926332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6" y="507551"/>
            <a:ext cx="7954322" cy="3593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E657FC-0EFE-5EBA-44F8-3F46A33D9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46" y="1611121"/>
            <a:ext cx="4936005" cy="4340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14C6E-69D3-1CB7-71AF-F2CA3F85DE06}"/>
              </a:ext>
            </a:extLst>
          </p:cNvPr>
          <p:cNvSpPr txBox="1"/>
          <p:nvPr/>
        </p:nvSpPr>
        <p:spPr>
          <a:xfrm>
            <a:off x="556667" y="4280195"/>
            <a:ext cx="5716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chemeClr val="bg1"/>
                </a:solidFill>
              </a:rPr>
              <a:t>But that‘s okay for now. We just wanted to put numbers into the stack.</a:t>
            </a:r>
          </a:p>
          <a:p>
            <a:pPr algn="l"/>
            <a:endParaRPr lang="de-DE" dirty="0">
              <a:solidFill>
                <a:schemeClr val="bg1"/>
              </a:solidFill>
            </a:endParaRPr>
          </a:p>
          <a:p>
            <a:pPr algn="l"/>
            <a:r>
              <a:rPr lang="de-DE" dirty="0">
                <a:solidFill>
                  <a:schemeClr val="bg1"/>
                </a:solidFill>
              </a:rPr>
              <a:t>Let‘s continue with operators.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F77743-A55D-CC61-92D5-89A4C5967B90}"/>
              </a:ext>
            </a:extLst>
          </p:cNvPr>
          <p:cNvSpPr/>
          <p:nvPr/>
        </p:nvSpPr>
        <p:spPr>
          <a:xfrm>
            <a:off x="7021479" y="2815705"/>
            <a:ext cx="3471966" cy="1562941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467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F8AAE-9371-7E00-1550-98E46CF2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990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60787-9443-5B9D-CE1B-A62D1DE1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D31FBF-0BE3-08EB-A6F4-D7EB53EC23C3}"/>
              </a:ext>
            </a:extLst>
          </p:cNvPr>
          <p:cNvSpPr/>
          <p:nvPr/>
        </p:nvSpPr>
        <p:spPr>
          <a:xfrm>
            <a:off x="7645515" y="926485"/>
            <a:ext cx="285999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9741A9-4E2B-64EA-74E7-6484178657CF}"/>
              </a:ext>
            </a:extLst>
          </p:cNvPr>
          <p:cNvSpPr/>
          <p:nvPr/>
        </p:nvSpPr>
        <p:spPr>
          <a:xfrm>
            <a:off x="7645514" y="1799931"/>
            <a:ext cx="285999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32A701-80AA-B1A5-7E47-94CFDF40F751}"/>
              </a:ext>
            </a:extLst>
          </p:cNvPr>
          <p:cNvSpPr/>
          <p:nvPr/>
        </p:nvSpPr>
        <p:spPr>
          <a:xfrm>
            <a:off x="7645513" y="2681433"/>
            <a:ext cx="285999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D260C-ECF7-196E-6787-A85918CD6B6E}"/>
              </a:ext>
            </a:extLst>
          </p:cNvPr>
          <p:cNvSpPr/>
          <p:nvPr/>
        </p:nvSpPr>
        <p:spPr>
          <a:xfrm>
            <a:off x="7645512" y="3556749"/>
            <a:ext cx="285999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66916-2BD9-D9CC-E53C-51245EE22CCF}"/>
              </a:ext>
            </a:extLst>
          </p:cNvPr>
          <p:cNvSpPr txBox="1"/>
          <p:nvPr/>
        </p:nvSpPr>
        <p:spPr>
          <a:xfrm>
            <a:off x="7931511" y="5121291"/>
            <a:ext cx="3616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Sadly there is no operator-type, we need to match manually and write duplicate code</a:t>
            </a:r>
          </a:p>
        </p:txBody>
      </p:sp>
    </p:spTree>
    <p:extLst>
      <p:ext uri="{BB962C8B-B14F-4D97-AF65-F5344CB8AC3E}">
        <p14:creationId xmlns:p14="http://schemas.microsoft.com/office/powerpoint/2010/main" val="903453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BCE1E5-61DF-7502-2EF5-C9559D84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66916-2BD9-D9CC-E53C-51245EE22CCF}"/>
              </a:ext>
            </a:extLst>
          </p:cNvPr>
          <p:cNvSpPr txBox="1"/>
          <p:nvPr/>
        </p:nvSpPr>
        <p:spPr>
          <a:xfrm>
            <a:off x="7577033" y="5031448"/>
            <a:ext cx="3629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All operators </a:t>
            </a:r>
            <a:r>
              <a:rPr lang="de-DE" dirty="0">
                <a:solidFill>
                  <a:srgbClr val="00FF00"/>
                </a:solidFill>
              </a:rPr>
              <a:t>expect 2 operands</a:t>
            </a:r>
            <a:r>
              <a:rPr lang="de-DE" dirty="0">
                <a:solidFill>
                  <a:schemeClr val="bg1"/>
                </a:solidFill>
              </a:rPr>
              <a:t>, which we explicitly match here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>
                <a:solidFill>
                  <a:srgbClr val="FFFF00"/>
                </a:solidFill>
                <a:sym typeface="Wingdings" panose="05000000000000000000" pitchFamily="2" charset="2"/>
              </a:rPr>
              <a:t>If the stack does not have two elements, we fall through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2D474-1F08-FEF8-9E89-5BF9AB7F0E35}"/>
              </a:ext>
            </a:extLst>
          </p:cNvPr>
          <p:cNvSpPr/>
          <p:nvPr/>
        </p:nvSpPr>
        <p:spPr>
          <a:xfrm>
            <a:off x="2473311" y="926485"/>
            <a:ext cx="545820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3C207-CBA4-C6F7-C927-EAA1D6CF0288}"/>
              </a:ext>
            </a:extLst>
          </p:cNvPr>
          <p:cNvSpPr/>
          <p:nvPr/>
        </p:nvSpPr>
        <p:spPr>
          <a:xfrm>
            <a:off x="2473310" y="1799931"/>
            <a:ext cx="545820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9295-461C-2317-7FF8-9589489B97F2}"/>
              </a:ext>
            </a:extLst>
          </p:cNvPr>
          <p:cNvSpPr/>
          <p:nvPr/>
        </p:nvSpPr>
        <p:spPr>
          <a:xfrm>
            <a:off x="2473309" y="2681433"/>
            <a:ext cx="545820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E2655-CC61-EC91-94BD-13A39BDB7CDE}"/>
              </a:ext>
            </a:extLst>
          </p:cNvPr>
          <p:cNvSpPr/>
          <p:nvPr/>
        </p:nvSpPr>
        <p:spPr>
          <a:xfrm>
            <a:off x="2473308" y="3556749"/>
            <a:ext cx="545820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21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</p:txBody>
      </p:sp>
    </p:spTree>
    <p:extLst>
      <p:ext uri="{BB962C8B-B14F-4D97-AF65-F5344CB8AC3E}">
        <p14:creationId xmlns:p14="http://schemas.microsoft.com/office/powerpoint/2010/main" val="171553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B6B48-157F-44A6-2FF7-45E85C1E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66916-2BD9-D9CC-E53C-51245EE22CCF}"/>
              </a:ext>
            </a:extLst>
          </p:cNvPr>
          <p:cNvSpPr txBox="1"/>
          <p:nvPr/>
        </p:nvSpPr>
        <p:spPr>
          <a:xfrm>
            <a:off x="7577033" y="5031448"/>
            <a:ext cx="3629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Then we push the result to the stack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2D474-1F08-FEF8-9E89-5BF9AB7F0E35}"/>
              </a:ext>
            </a:extLst>
          </p:cNvPr>
          <p:cNvSpPr/>
          <p:nvPr/>
        </p:nvSpPr>
        <p:spPr>
          <a:xfrm>
            <a:off x="3532726" y="1221886"/>
            <a:ext cx="3282978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3C207-CBA4-C6F7-C927-EAA1D6CF0288}"/>
              </a:ext>
            </a:extLst>
          </p:cNvPr>
          <p:cNvSpPr/>
          <p:nvPr/>
        </p:nvSpPr>
        <p:spPr>
          <a:xfrm>
            <a:off x="3532725" y="2099360"/>
            <a:ext cx="3282978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9295-461C-2317-7FF8-9589489B97F2}"/>
              </a:ext>
            </a:extLst>
          </p:cNvPr>
          <p:cNvSpPr/>
          <p:nvPr/>
        </p:nvSpPr>
        <p:spPr>
          <a:xfrm>
            <a:off x="3532724" y="2976834"/>
            <a:ext cx="3282978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E2655-CC61-EC91-94BD-13A39BDB7CDE}"/>
              </a:ext>
            </a:extLst>
          </p:cNvPr>
          <p:cNvSpPr/>
          <p:nvPr/>
        </p:nvSpPr>
        <p:spPr>
          <a:xfrm>
            <a:off x="3532723" y="3860206"/>
            <a:ext cx="3282978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138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79F4047-4502-C8C6-7D69-CC8937B0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66916-2BD9-D9CC-E53C-51245EE22CCF}"/>
              </a:ext>
            </a:extLst>
          </p:cNvPr>
          <p:cNvSpPr txBox="1"/>
          <p:nvPr/>
        </p:nvSpPr>
        <p:spPr>
          <a:xfrm>
            <a:off x="6565956" y="5114551"/>
            <a:ext cx="5530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 stack shrinks because </a:t>
            </a:r>
            <a:r>
              <a:rPr lang="de-DE" dirty="0">
                <a:solidFill>
                  <a:srgbClr val="00FF00"/>
                </a:solidFill>
              </a:rPr>
              <a:t>we capture all but the first two elements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B2D474-1F08-FEF8-9E89-5BF9AB7F0E35}"/>
              </a:ext>
            </a:extLst>
          </p:cNvPr>
          <p:cNvSpPr/>
          <p:nvPr/>
        </p:nvSpPr>
        <p:spPr>
          <a:xfrm>
            <a:off x="4853976" y="1221886"/>
            <a:ext cx="171198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3C207-CBA4-C6F7-C927-EAA1D6CF0288}"/>
              </a:ext>
            </a:extLst>
          </p:cNvPr>
          <p:cNvSpPr/>
          <p:nvPr/>
        </p:nvSpPr>
        <p:spPr>
          <a:xfrm>
            <a:off x="4853975" y="2099360"/>
            <a:ext cx="171198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9295-461C-2317-7FF8-9589489B97F2}"/>
              </a:ext>
            </a:extLst>
          </p:cNvPr>
          <p:cNvSpPr/>
          <p:nvPr/>
        </p:nvSpPr>
        <p:spPr>
          <a:xfrm>
            <a:off x="4853974" y="2976834"/>
            <a:ext cx="171198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E2655-CC61-EC91-94BD-13A39BDB7CDE}"/>
              </a:ext>
            </a:extLst>
          </p:cNvPr>
          <p:cNvSpPr/>
          <p:nvPr/>
        </p:nvSpPr>
        <p:spPr>
          <a:xfrm>
            <a:off x="4853973" y="3860206"/>
            <a:ext cx="171198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045CE4-6A0D-13AE-DACF-62E9138303BD}"/>
              </a:ext>
            </a:extLst>
          </p:cNvPr>
          <p:cNvSpPr/>
          <p:nvPr/>
        </p:nvSpPr>
        <p:spPr>
          <a:xfrm>
            <a:off x="5012365" y="907687"/>
            <a:ext cx="2337025" cy="3141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7E654-FBA0-4C8F-6B16-DFA7C186DC7B}"/>
              </a:ext>
            </a:extLst>
          </p:cNvPr>
          <p:cNvSpPr/>
          <p:nvPr/>
        </p:nvSpPr>
        <p:spPr>
          <a:xfrm>
            <a:off x="5012364" y="1785161"/>
            <a:ext cx="2337025" cy="3141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2734F5-24A7-2C1C-EC66-4FA4034D7ED3}"/>
              </a:ext>
            </a:extLst>
          </p:cNvPr>
          <p:cNvSpPr/>
          <p:nvPr/>
        </p:nvSpPr>
        <p:spPr>
          <a:xfrm>
            <a:off x="5012363" y="2662635"/>
            <a:ext cx="2337025" cy="3141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914B7-8F08-2CBA-F087-084F92A53A33}"/>
              </a:ext>
            </a:extLst>
          </p:cNvPr>
          <p:cNvSpPr/>
          <p:nvPr/>
        </p:nvSpPr>
        <p:spPr>
          <a:xfrm>
            <a:off x="5012362" y="3546007"/>
            <a:ext cx="2337025" cy="31419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78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1D8651-534E-6F8C-7E2C-2D75AD5A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572" y="659338"/>
            <a:ext cx="8647346" cy="55393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66916-2BD9-D9CC-E53C-51245EE22CCF}"/>
              </a:ext>
            </a:extLst>
          </p:cNvPr>
          <p:cNvSpPr txBox="1"/>
          <p:nvPr/>
        </p:nvSpPr>
        <p:spPr>
          <a:xfrm>
            <a:off x="7021142" y="5210556"/>
            <a:ext cx="4845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And finally, we proceed with eating tokens until we‘re done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BD6715-3E44-49C5-3C58-101C629A37E5}"/>
              </a:ext>
            </a:extLst>
          </p:cNvPr>
          <p:cNvSpPr/>
          <p:nvPr/>
        </p:nvSpPr>
        <p:spPr>
          <a:xfrm>
            <a:off x="6863373" y="1221886"/>
            <a:ext cx="1290027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14530F-38EC-8416-4EEA-83242F3BC94B}"/>
              </a:ext>
            </a:extLst>
          </p:cNvPr>
          <p:cNvSpPr/>
          <p:nvPr/>
        </p:nvSpPr>
        <p:spPr>
          <a:xfrm>
            <a:off x="6863372" y="2099360"/>
            <a:ext cx="1290027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255D1-2F94-1C4B-F5C6-26E3384316D6}"/>
              </a:ext>
            </a:extLst>
          </p:cNvPr>
          <p:cNvSpPr/>
          <p:nvPr/>
        </p:nvSpPr>
        <p:spPr>
          <a:xfrm>
            <a:off x="6863371" y="2976834"/>
            <a:ext cx="1290027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46D343-8106-C911-7E82-B31B54A50AEC}"/>
              </a:ext>
            </a:extLst>
          </p:cNvPr>
          <p:cNvSpPr/>
          <p:nvPr/>
        </p:nvSpPr>
        <p:spPr>
          <a:xfrm>
            <a:off x="6863370" y="3868262"/>
            <a:ext cx="1290027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DFA00A-4F56-F3A5-C595-C632CBD5F099}"/>
              </a:ext>
            </a:extLst>
          </p:cNvPr>
          <p:cNvSpPr/>
          <p:nvPr/>
        </p:nvSpPr>
        <p:spPr>
          <a:xfrm>
            <a:off x="7954342" y="907687"/>
            <a:ext cx="166901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B293B-C7B8-E7F8-A104-671A1133033D}"/>
              </a:ext>
            </a:extLst>
          </p:cNvPr>
          <p:cNvSpPr/>
          <p:nvPr/>
        </p:nvSpPr>
        <p:spPr>
          <a:xfrm>
            <a:off x="7954341" y="1785161"/>
            <a:ext cx="166901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CD876A-87A5-CCD5-DEBA-2F68F7A9793C}"/>
              </a:ext>
            </a:extLst>
          </p:cNvPr>
          <p:cNvSpPr/>
          <p:nvPr/>
        </p:nvSpPr>
        <p:spPr>
          <a:xfrm>
            <a:off x="7954340" y="2662635"/>
            <a:ext cx="166901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8DA10B-3750-E8C0-D021-D0E6F7E41C36}"/>
              </a:ext>
            </a:extLst>
          </p:cNvPr>
          <p:cNvSpPr/>
          <p:nvPr/>
        </p:nvSpPr>
        <p:spPr>
          <a:xfrm>
            <a:off x="7954339" y="3554063"/>
            <a:ext cx="1669013" cy="314199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9140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04616-C561-4911-E01E-A55C3723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9" y="1881938"/>
            <a:ext cx="10137621" cy="196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DC1EE-95DA-50E1-21F3-BB14EAE3CED0}"/>
              </a:ext>
            </a:extLst>
          </p:cNvPr>
          <p:cNvSpPr txBox="1"/>
          <p:nvPr/>
        </p:nvSpPr>
        <p:spPr>
          <a:xfrm>
            <a:off x="4496843" y="3842693"/>
            <a:ext cx="3198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We can now put the macro to the test!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FC704D-33B2-B929-DDF7-040583F8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de-DE" dirty="0"/>
              <a:t>tt-munchers</a:t>
            </a:r>
          </a:p>
        </p:txBody>
      </p:sp>
    </p:spTree>
    <p:extLst>
      <p:ext uri="{BB962C8B-B14F-4D97-AF65-F5344CB8AC3E}">
        <p14:creationId xmlns:p14="http://schemas.microsoft.com/office/powerpoint/2010/main" val="18283244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04616-C561-4911-E01E-A55C3723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9" y="3979754"/>
            <a:ext cx="10137621" cy="1960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1638A-FEB9-F90D-C465-68537666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63" y="474380"/>
            <a:ext cx="3864674" cy="35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39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04616-C561-4911-E01E-A55C3723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9" y="3979754"/>
            <a:ext cx="10137621" cy="1960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D1638A-FEB9-F90D-C465-685376666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663" y="474380"/>
            <a:ext cx="3864674" cy="35053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9A9D4B-0B0F-6FF0-954E-80512D6E8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754" y="5001468"/>
            <a:ext cx="1370492" cy="9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969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04616-C561-4911-E01E-A55C3723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89" y="3979754"/>
            <a:ext cx="10137621" cy="19607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DF9BA-2704-65A5-73B3-A5D023E0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745" y="989922"/>
            <a:ext cx="7424507" cy="2573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46FA0-280A-C2EC-7FC6-C157FE8B667D}"/>
              </a:ext>
            </a:extLst>
          </p:cNvPr>
          <p:cNvSpPr txBox="1"/>
          <p:nvPr/>
        </p:nvSpPr>
        <p:spPr>
          <a:xfrm>
            <a:off x="3696142" y="3617945"/>
            <a:ext cx="4799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As expected, the macro properly evaluated the expression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6739B-4B7A-15C5-076D-ED33EB27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754" y="5001468"/>
            <a:ext cx="1370492" cy="9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67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D58035-CCEE-8442-0E80-BEBCDA5F3B13}"/>
              </a:ext>
            </a:extLst>
          </p:cNvPr>
          <p:cNvSpPr/>
          <p:nvPr/>
        </p:nvSpPr>
        <p:spPr>
          <a:xfrm>
            <a:off x="5757440" y="4649321"/>
            <a:ext cx="677114" cy="3439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</a:rPr>
              <a:t>2/3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660F5-377A-2C4D-71CD-287C78E317D0}"/>
              </a:ext>
            </a:extLst>
          </p:cNvPr>
          <p:cNvSpPr txBox="1"/>
          <p:nvPr/>
        </p:nvSpPr>
        <p:spPr>
          <a:xfrm>
            <a:off x="2650668" y="4993233"/>
            <a:ext cx="6890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The macro currently</a:t>
            </a:r>
            <a:r>
              <a:rPr lang="de-DE" dirty="0">
                <a:solidFill>
                  <a:srgbClr val="FF0000"/>
                </a:solidFill>
              </a:rPr>
              <a:t> crashes for invalid expressions</a:t>
            </a:r>
            <a:r>
              <a:rPr lang="de-DE" dirty="0">
                <a:solidFill>
                  <a:schemeClr val="bg1"/>
                </a:solidFill>
              </a:rPr>
              <a:t>, for example if </a:t>
            </a:r>
            <a:r>
              <a:rPr lang="de-DE" dirty="0">
                <a:solidFill>
                  <a:srgbClr val="FFFF00"/>
                </a:solidFill>
              </a:rPr>
              <a:t>there aren‘t enough operands on the stack</a:t>
            </a:r>
            <a:r>
              <a:rPr lang="de-DE" dirty="0">
                <a:solidFill>
                  <a:schemeClr val="bg1"/>
                </a:solidFill>
              </a:rPr>
              <a:t>, or </a:t>
            </a:r>
            <a:r>
              <a:rPr lang="de-DE" dirty="0">
                <a:solidFill>
                  <a:srgbClr val="FFFF00"/>
                </a:solidFill>
              </a:rPr>
              <a:t>not enough operators in the equation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How could we fix that?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E5024-6764-FCFA-DED9-8D86953F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73" y="541373"/>
            <a:ext cx="6412848" cy="41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12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97350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09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3BFF-79F0-43D9-547B-EF4094E6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Recap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190CBD-0A38-6A89-197A-D1A06ABB9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Rust has a very powerful macro system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Macros are useful for </a:t>
            </a:r>
            <a:r>
              <a:rPr lang="de-DE" dirty="0">
                <a:solidFill>
                  <a:srgbClr val="00FF00"/>
                </a:solidFill>
              </a:rPr>
              <a:t>metaprogramming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They take Rust code as an input, and produce Rust code as an output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Declarative macros</a:t>
            </a:r>
            <a:r>
              <a:rPr lang="de-DE" dirty="0">
                <a:solidFill>
                  <a:schemeClr val="bg1"/>
                </a:solidFill>
              </a:rPr>
              <a:t> are declared using the keyword </a:t>
            </a:r>
            <a:r>
              <a:rPr lang="de-DE" dirty="0">
                <a:solidFill>
                  <a:srgbClr val="00FF00"/>
                </a:solidFill>
              </a:rPr>
              <a:t>macro_rules!</a:t>
            </a:r>
          </a:p>
        </p:txBody>
      </p:sp>
    </p:spTree>
    <p:extLst>
      <p:ext uri="{BB962C8B-B14F-4D97-AF65-F5344CB8AC3E}">
        <p14:creationId xmlns:p14="http://schemas.microsoft.com/office/powerpoint/2010/main" val="596446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563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9413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389B-FF7A-A2C5-61A5-4F61B55E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2952684"/>
            <a:ext cx="5820587" cy="476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6D091-FCD6-424B-90F5-57489C61EE68}"/>
              </a:ext>
            </a:extLst>
          </p:cNvPr>
          <p:cNvSpPr txBox="1"/>
          <p:nvPr/>
        </p:nvSpPr>
        <p:spPr>
          <a:xfrm>
            <a:off x="774468" y="3036953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First, create a normal library</a:t>
            </a:r>
          </a:p>
        </p:txBody>
      </p:sp>
    </p:spTree>
    <p:extLst>
      <p:ext uri="{BB962C8B-B14F-4D97-AF65-F5344CB8AC3E}">
        <p14:creationId xmlns:p14="http://schemas.microsoft.com/office/powerpoint/2010/main" val="25895269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389B-FF7A-A2C5-61A5-4F61B55E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2952684"/>
            <a:ext cx="5820587" cy="476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6D091-FCD6-424B-90F5-57489C61EE68}"/>
              </a:ext>
            </a:extLst>
          </p:cNvPr>
          <p:cNvSpPr txBox="1"/>
          <p:nvPr/>
        </p:nvSpPr>
        <p:spPr>
          <a:xfrm>
            <a:off x="774468" y="3036953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First, create a normal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507E5-C88A-8E90-9443-A0BEBEC2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7" y="3429000"/>
            <a:ext cx="4429743" cy="1086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A6E6C-866D-15B6-D9C1-E6EFE2E3BD89}"/>
              </a:ext>
            </a:extLst>
          </p:cNvPr>
          <p:cNvSpPr txBox="1"/>
          <p:nvPr/>
        </p:nvSpPr>
        <p:spPr>
          <a:xfrm>
            <a:off x="774468" y="3818395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Then declare it to be a proc-macro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320C82-FBA2-7011-DDC2-05DCD5DECF99}"/>
              </a:ext>
            </a:extLst>
          </p:cNvPr>
          <p:cNvSpPr txBox="1"/>
          <p:nvPr/>
        </p:nvSpPr>
        <p:spPr>
          <a:xfrm>
            <a:off x="7747895" y="342900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</p:spTree>
    <p:extLst>
      <p:ext uri="{BB962C8B-B14F-4D97-AF65-F5344CB8AC3E}">
        <p14:creationId xmlns:p14="http://schemas.microsoft.com/office/powerpoint/2010/main" val="952344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389B-FF7A-A2C5-61A5-4F61B55EE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706" y="2952684"/>
            <a:ext cx="5820587" cy="476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6D091-FCD6-424B-90F5-57489C61EE68}"/>
              </a:ext>
            </a:extLst>
          </p:cNvPr>
          <p:cNvSpPr txBox="1"/>
          <p:nvPr/>
        </p:nvSpPr>
        <p:spPr>
          <a:xfrm>
            <a:off x="774468" y="3036953"/>
            <a:ext cx="2411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First, create a normal library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E507E5-C88A-8E90-9443-A0BEBEC2C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27" y="3429000"/>
            <a:ext cx="4429743" cy="1086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A6E6C-866D-15B6-D9C1-E6EFE2E3BD89}"/>
              </a:ext>
            </a:extLst>
          </p:cNvPr>
          <p:cNvSpPr txBox="1"/>
          <p:nvPr/>
        </p:nvSpPr>
        <p:spPr>
          <a:xfrm>
            <a:off x="774468" y="3818395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Then declare it to be a proc-macro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0F611-7EB6-0536-8836-1B34F2F6313F}"/>
              </a:ext>
            </a:extLst>
          </p:cNvPr>
          <p:cNvSpPr txBox="1"/>
          <p:nvPr/>
        </p:nvSpPr>
        <p:spPr>
          <a:xfrm>
            <a:off x="7747895" y="342900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lib.rs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92AF15-8225-B617-3E5F-F765E092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412" y="4695253"/>
            <a:ext cx="6627171" cy="887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AC967F-65B1-525C-DB50-0D9B327DE5EC}"/>
              </a:ext>
            </a:extLst>
          </p:cNvPr>
          <p:cNvSpPr txBox="1"/>
          <p:nvPr/>
        </p:nvSpPr>
        <p:spPr>
          <a:xfrm>
            <a:off x="8638218" y="469525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main.rs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8E75E-D93C-4A62-28C2-2B8A6BD668B4}"/>
              </a:ext>
            </a:extLst>
          </p:cNvPr>
          <p:cNvSpPr txBox="1"/>
          <p:nvPr/>
        </p:nvSpPr>
        <p:spPr>
          <a:xfrm>
            <a:off x="234115" y="4363320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Now you can use it like a normal library</a:t>
            </a:r>
          </a:p>
        </p:txBody>
      </p:sp>
    </p:spTree>
    <p:extLst>
      <p:ext uri="{BB962C8B-B14F-4D97-AF65-F5344CB8AC3E}">
        <p14:creationId xmlns:p14="http://schemas.microsoft.com/office/powerpoint/2010/main" val="15004347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507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>
                <a:solidFill>
                  <a:schemeClr val="bg1"/>
                </a:solidFill>
              </a:rPr>
              <a:t> are often used to generate complex code which </a:t>
            </a: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chemeClr val="bg1"/>
                </a:solidFill>
              </a:rPr>
              <a:t>isn‘t able to handle</a:t>
            </a:r>
            <a:endParaRPr lang="de-DE" dirty="0">
              <a:solidFill>
                <a:srgbClr val="FF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21645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>
                <a:solidFill>
                  <a:schemeClr val="bg1"/>
                </a:solidFill>
              </a:rPr>
              <a:t> are often used to generate complex code which </a:t>
            </a: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chemeClr val="bg1"/>
                </a:solidFill>
              </a:rPr>
              <a:t>isn‘t able to handle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three types of </a:t>
            </a:r>
            <a:r>
              <a:rPr lang="de-DE" dirty="0">
                <a:solidFill>
                  <a:srgbClr val="FFFF00"/>
                </a:solidFill>
              </a:rPr>
              <a:t>Procedural Macros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06458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>
                <a:solidFill>
                  <a:schemeClr val="bg1"/>
                </a:solidFill>
              </a:rPr>
              <a:t> are often used to generate complex code which </a:t>
            </a: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chemeClr val="bg1"/>
                </a:solidFill>
              </a:rPr>
              <a:t>isn‘t able to handle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three types of </a:t>
            </a:r>
            <a:r>
              <a:rPr lang="de-DE" dirty="0">
                <a:solidFill>
                  <a:srgbClr val="FFFF00"/>
                </a:solidFill>
              </a:rPr>
              <a:t>Procedural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Function-like macros </a:t>
            </a:r>
            <a:r>
              <a:rPr lang="de-DE" dirty="0">
                <a:solidFill>
                  <a:schemeClr val="bg1"/>
                </a:solidFill>
              </a:rPr>
              <a:t>– Just like declarative macros, invoked using </a:t>
            </a:r>
            <a:r>
              <a:rPr lang="de-DE" dirty="0">
                <a:solidFill>
                  <a:srgbClr val="00FF00"/>
                </a:solidFill>
              </a:rPr>
              <a:t>macro_name!()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8742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9057A-044F-BE78-E63D-5B243170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de-DE" dirty="0"/>
              <a:t>Procedural Macros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9573E9-DD38-ED2A-AD34-52E8E43D4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the second macro system that Rust offers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>
                <a:solidFill>
                  <a:srgbClr val="00FF00"/>
                </a:solidFill>
              </a:rPr>
              <a:t>operate over token streams</a:t>
            </a:r>
            <a:r>
              <a:rPr lang="de-DE" dirty="0"/>
              <a:t> instead of matching patterns at compile time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 </a:t>
            </a:r>
            <a:r>
              <a:rPr lang="de-DE" dirty="0"/>
              <a:t>are a special crate type in Rust, which you can use like any other library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/>
              <a:t>Because of that, </a:t>
            </a:r>
            <a:r>
              <a:rPr lang="de-DE" dirty="0">
                <a:solidFill>
                  <a:srgbClr val="00FF00"/>
                </a:solidFill>
              </a:rPr>
              <a:t>Procedural Macros are written in normal Rust</a:t>
            </a:r>
            <a:r>
              <a:rPr lang="de-DE" dirty="0"/>
              <a:t>, which makes them more flexible than </a:t>
            </a:r>
            <a:r>
              <a:rPr lang="de-DE" dirty="0">
                <a:solidFill>
                  <a:srgbClr val="FFFF00"/>
                </a:solidFill>
              </a:rPr>
              <a:t>macro_rules!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FFFF00"/>
                </a:solidFill>
              </a:rPr>
              <a:t>Procedural Macros</a:t>
            </a:r>
            <a:r>
              <a:rPr lang="de-DE" dirty="0">
                <a:solidFill>
                  <a:schemeClr val="bg1"/>
                </a:solidFill>
              </a:rPr>
              <a:t> are often used to generate complex code which </a:t>
            </a:r>
            <a:r>
              <a:rPr lang="de-DE" dirty="0">
                <a:solidFill>
                  <a:srgbClr val="FFFF00"/>
                </a:solidFill>
              </a:rPr>
              <a:t>macro_rules! </a:t>
            </a:r>
            <a:r>
              <a:rPr lang="de-DE" dirty="0">
                <a:solidFill>
                  <a:schemeClr val="bg1"/>
                </a:solidFill>
              </a:rPr>
              <a:t>isn‘t able to handle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dirty="0">
                <a:solidFill>
                  <a:schemeClr val="bg1"/>
                </a:solidFill>
              </a:rPr>
              <a:t>There are three types of </a:t>
            </a:r>
            <a:r>
              <a:rPr lang="de-DE" dirty="0">
                <a:solidFill>
                  <a:srgbClr val="FFFF00"/>
                </a:solidFill>
              </a:rPr>
              <a:t>Procedural Macros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Function-like macros </a:t>
            </a:r>
            <a:r>
              <a:rPr lang="de-DE" dirty="0">
                <a:solidFill>
                  <a:schemeClr val="bg1"/>
                </a:solidFill>
              </a:rPr>
              <a:t>– Just like declarative macros, invoked using </a:t>
            </a:r>
            <a:r>
              <a:rPr lang="de-DE" dirty="0">
                <a:solidFill>
                  <a:srgbClr val="00FF00"/>
                </a:solidFill>
              </a:rPr>
              <a:t>macro_name!()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de-DE" dirty="0">
                <a:solidFill>
                  <a:srgbClr val="00FF00"/>
                </a:solidFill>
              </a:rPr>
              <a:t>Derive macros </a:t>
            </a:r>
            <a:r>
              <a:rPr lang="de-DE" dirty="0">
                <a:solidFill>
                  <a:schemeClr val="bg1"/>
                </a:solidFill>
              </a:rPr>
              <a:t>– Reduces boilerplate, </a:t>
            </a:r>
            <a:r>
              <a:rPr lang="de-DE" dirty="0">
                <a:solidFill>
                  <a:srgbClr val="00FF00"/>
                </a:solidFill>
              </a:rPr>
              <a:t>used to implement traits</a:t>
            </a:r>
            <a:r>
              <a:rPr lang="de-DE" dirty="0">
                <a:solidFill>
                  <a:schemeClr val="bg1"/>
                </a:solidFill>
              </a:rPr>
              <a:t> for structs and enums</a:t>
            </a:r>
            <a:endParaRPr lang="de-DE" dirty="0">
              <a:solidFill>
                <a:srgbClr val="00FF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2EE3F-3792-A935-B08E-C1702F25022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0F7A7DA-F5A0-41AA-B9C9-57268DBB7ADF}" type="datetime1">
              <a:rPr lang="de-DE" smtClean="0"/>
              <a:pPr/>
              <a:t>17.06.2024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DEC84-9C87-78D9-CB74-5E1552CDD7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RUSTikales Rust for advanced coders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705718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8" id="{DBFD8670-388A-45DB-B6D8-A4419426ACB6}" vid="{3722A3BE-AE64-47AA-9AAF-C7F0BEC62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courses</Template>
  <TotalTime>0</TotalTime>
  <Words>5501</Words>
  <Application>Microsoft Office PowerPoint</Application>
  <PresentationFormat>Widescreen</PresentationFormat>
  <Paragraphs>834</Paragraphs>
  <Slides>170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7" baseType="lpstr">
      <vt:lpstr>Arial</vt:lpstr>
      <vt:lpstr>Calibri</vt:lpstr>
      <vt:lpstr>Lato</vt:lpstr>
      <vt:lpstr>Montserrat</vt:lpstr>
      <vt:lpstr>Symbol</vt:lpstr>
      <vt:lpstr>Wingdings</vt:lpstr>
      <vt:lpstr>courses</vt:lpstr>
      <vt:lpstr>RUSTikales Rust for advanced coders</vt:lpstr>
      <vt:lpstr>Plan for today</vt:lpstr>
      <vt:lpstr>Plan for today</vt:lpstr>
      <vt:lpstr>Plan for today</vt:lpstr>
      <vt:lpstr>Plan for today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tt-munchers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tt-munchers</vt:lpstr>
      <vt:lpstr>PowerPoint Presentation</vt:lpstr>
      <vt:lpstr>PowerPoint Presentation</vt:lpstr>
      <vt:lpstr>PowerPoint Presentation</vt:lpstr>
      <vt:lpstr>PowerPoint Presentation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Procedural Macros – proc_macro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Procedural Macros – proc_macro_derive</vt:lpstr>
      <vt:lpstr>Procedural Macros – proc_macro_derive</vt:lpstr>
      <vt:lpstr>Procedural Macros – proc_macro_derive</vt:lpstr>
      <vt:lpstr>Procedural Macros – proc_macro_derive</vt:lpstr>
      <vt:lpstr>Procedural Macros – proc_macro_derive</vt:lpstr>
      <vt:lpstr>Procedural Macros – proc_macro_derive</vt:lpstr>
      <vt:lpstr>Procedural Macros – proc_macro_derive</vt:lpstr>
      <vt:lpstr>Procedural Macros – proc_macro_derive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PowerPoint Presentation</vt:lpstr>
      <vt:lpstr>PowerPoint Presentation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Procedural Macros – proc_macro_attribute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Philippe Felix Haupt</dc:creator>
  <cp:lastModifiedBy>Philippe Felix Haupt</cp:lastModifiedBy>
  <cp:revision>384</cp:revision>
  <dcterms:created xsi:type="dcterms:W3CDTF">2024-06-16T18:40:09Z</dcterms:created>
  <dcterms:modified xsi:type="dcterms:W3CDTF">2024-06-17T18:03:38Z</dcterms:modified>
</cp:coreProperties>
</file>